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296" r:id="rId7"/>
    <p:sldId id="340" r:id="rId8"/>
    <p:sldId id="305" r:id="rId9"/>
    <p:sldId id="306" r:id="rId10"/>
    <p:sldId id="344" r:id="rId11"/>
    <p:sldId id="327" r:id="rId12"/>
    <p:sldId id="328" r:id="rId13"/>
    <p:sldId id="334" r:id="rId14"/>
    <p:sldId id="338" r:id="rId15"/>
    <p:sldId id="339" r:id="rId16"/>
    <p:sldId id="342" r:id="rId17"/>
    <p:sldId id="343" r:id="rId18"/>
    <p:sldId id="341" r:id="rId1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FC"/>
    <a:srgbClr val="DAEFFA"/>
    <a:srgbClr val="A8D8F4"/>
    <a:srgbClr val="E7A40F"/>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0" autoAdjust="0"/>
    <p:restoredTop sz="99871" autoAdjust="0"/>
  </p:normalViewPr>
  <p:slideViewPr>
    <p:cSldViewPr snapToObjects="1">
      <p:cViewPr>
        <p:scale>
          <a:sx n="90" d="100"/>
          <a:sy n="90" d="100"/>
        </p:scale>
        <p:origin x="-72"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4B3F1F-062B-43D9-982B-38F005552877}" type="datetimeFigureOut">
              <a:rPr lang="en-US" smtClean="0"/>
              <a:t>12/11/2016</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9AF37C-4A4C-4661-8FBD-7E77654D1DD0}" type="slidenum">
              <a:rPr lang="en-US" smtClean="0"/>
              <a:t>‹#›</a:t>
            </a:fld>
            <a:endParaRPr lang="en-US"/>
          </a:p>
        </p:txBody>
      </p:sp>
    </p:spTree>
    <p:extLst>
      <p:ext uri="{BB962C8B-B14F-4D97-AF65-F5344CB8AC3E}">
        <p14:creationId xmlns:p14="http://schemas.microsoft.com/office/powerpoint/2010/main" val="175742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0"/>
            <a:ext cx="12192002" cy="6858000"/>
          </a:xfrm>
          <a:prstGeom prst="rect">
            <a:avLst/>
          </a:prstGeom>
        </p:spPr>
      </p:pic>
      <p:sp>
        <p:nvSpPr>
          <p:cNvPr id="7" name="Rectangle 2"/>
          <p:cNvSpPr>
            <a:spLocks noGrp="1" noChangeArrowheads="1"/>
          </p:cNvSpPr>
          <p:nvPr>
            <p:ph type="ctrTitle"/>
          </p:nvPr>
        </p:nvSpPr>
        <p:spPr>
          <a:xfrm>
            <a:off x="320039" y="1391890"/>
            <a:ext cx="5486400" cy="1371600"/>
          </a:xfrm>
        </p:spPr>
        <p:txBody>
          <a:bodyPr anchor="b"/>
          <a:lstStyle>
            <a:lvl1pPr>
              <a:defRPr sz="2800" b="0">
                <a:solidFill>
                  <a:schemeClr val="tx2"/>
                </a:solidFill>
              </a:defRPr>
            </a:lvl1pPr>
          </a:lstStyle>
          <a:p>
            <a:r>
              <a:rPr lang="en-US" dirty="0"/>
              <a:t>Click to edit Master title style</a:t>
            </a:r>
          </a:p>
        </p:txBody>
      </p:sp>
      <p:sp>
        <p:nvSpPr>
          <p:cNvPr id="8" name="Rectangle 3"/>
          <p:cNvSpPr>
            <a:spLocks noGrp="1" noChangeArrowheads="1"/>
          </p:cNvSpPr>
          <p:nvPr>
            <p:ph type="subTitle" idx="1" hasCustomPrompt="1"/>
          </p:nvPr>
        </p:nvSpPr>
        <p:spPr>
          <a:xfrm>
            <a:off x="320039" y="3653906"/>
            <a:ext cx="5486400" cy="1371600"/>
          </a:xfrm>
          <a:prstGeom prst="rect">
            <a:avLst/>
          </a:prstGeom>
        </p:spPr>
        <p:txBody>
          <a:bodyPr/>
          <a:lstStyle>
            <a:lvl1pPr>
              <a:spcBef>
                <a:spcPts val="0"/>
              </a:spcBef>
              <a:spcAft>
                <a:spcPts val="200"/>
              </a:spcAft>
              <a:buNone/>
              <a:defRPr sz="1600" b="0">
                <a:solidFill>
                  <a:schemeClr val="tx2"/>
                </a:solidFill>
              </a:defRPr>
            </a:lvl1pPr>
          </a:lstStyle>
          <a:p>
            <a:r>
              <a:rPr lang="en-US" dirty="0"/>
              <a:t>Click to edit Master presenter style</a:t>
            </a:r>
          </a:p>
        </p:txBody>
      </p:sp>
      <p:sp>
        <p:nvSpPr>
          <p:cNvPr id="9" name="Text Placeholder 2"/>
          <p:cNvSpPr>
            <a:spLocks noGrp="1"/>
          </p:cNvSpPr>
          <p:nvPr>
            <p:ph type="body" sz="quarter" idx="10" hasCustomPrompt="1"/>
          </p:nvPr>
        </p:nvSpPr>
        <p:spPr>
          <a:xfrm>
            <a:off x="320039" y="2763490"/>
            <a:ext cx="5486400" cy="914400"/>
          </a:xfrm>
          <a:prstGeom prst="rect">
            <a:avLst/>
          </a:prstGeom>
        </p:spPr>
        <p:txBody>
          <a:bodyPr>
            <a:noAutofit/>
          </a:bodyPr>
          <a:lstStyle>
            <a:lvl1pPr marL="0" indent="0">
              <a:buNone/>
              <a:defRPr sz="2000" b="0">
                <a:solidFill>
                  <a:schemeClr val="tx2"/>
                </a:solidFill>
              </a:defRPr>
            </a:lvl1pPr>
          </a:lstStyle>
          <a:p>
            <a:pPr lvl="0"/>
            <a:r>
              <a:rPr lang="en-US" dirty="0"/>
              <a:t>Click to edit Master subtitle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40" y="665512"/>
            <a:ext cx="1828800" cy="713823"/>
          </a:xfrm>
          <a:prstGeom prst="rect">
            <a:avLst/>
          </a:prstGeom>
        </p:spPr>
      </p:pic>
      <p:sp>
        <p:nvSpPr>
          <p:cNvPr id="12"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a:t>
            </a:r>
            <a:r>
              <a:rPr lang="en-US" dirty="0" smtClean="0">
                <a:solidFill>
                  <a:schemeClr val="tx2"/>
                </a:solidFill>
                <a:latin typeface="Arial"/>
              </a:rPr>
              <a:t>reserved.</a:t>
            </a:r>
            <a:endParaRPr lang="en-US" dirty="0">
              <a:solidFill>
                <a:schemeClr val="tx2"/>
              </a:solidFill>
              <a:latin typeface="Arial"/>
            </a:endParaRPr>
          </a:p>
        </p:txBody>
      </p:sp>
    </p:spTree>
    <p:extLst>
      <p:ext uri="{BB962C8B-B14F-4D97-AF65-F5344CB8AC3E}">
        <p14:creationId xmlns:p14="http://schemas.microsoft.com/office/powerpoint/2010/main" val="3996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0718" b="51094"/>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320037" y="6465564"/>
            <a:ext cx="731840" cy="232483"/>
            <a:chOff x="468313" y="351632"/>
            <a:chExt cx="844550" cy="268288"/>
          </a:xfrm>
        </p:grpSpPr>
        <p:sp>
          <p:nvSpPr>
            <p:cNvPr id="9"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6"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93533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with 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20718" b="51094"/>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32018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20718" b="51094"/>
          <a:stretch/>
        </p:blipFill>
        <p:spPr>
          <a:xfrm>
            <a:off x="9607448" y="5947410"/>
            <a:ext cx="2581377" cy="910590"/>
          </a:xfrm>
          <a:prstGeom prst="rect">
            <a:avLst/>
          </a:prstGeom>
        </p:spPr>
      </p:pic>
      <p:sp>
        <p:nvSpPr>
          <p:cNvPr id="2" name="Title 1"/>
          <p:cNvSpPr>
            <a:spLocks noGrp="1"/>
          </p:cNvSpPr>
          <p:nvPr>
            <p:ph type="title"/>
          </p:nvPr>
        </p:nvSpPr>
        <p:spPr>
          <a:xfrm>
            <a:off x="320039" y="274638"/>
            <a:ext cx="11558016" cy="850392"/>
          </a:xfrm>
        </p:spPr>
        <p:txBody>
          <a:bodyPr/>
          <a:lstStyle/>
          <a:p>
            <a:r>
              <a:rPr lang="en-US"/>
              <a:t>Click to edit Master title style</a:t>
            </a:r>
          </a:p>
        </p:txBody>
      </p:sp>
      <p:sp>
        <p:nvSpPr>
          <p:cNvPr id="3" name="Content Placeholder 2"/>
          <p:cNvSpPr>
            <a:spLocks noGrp="1"/>
          </p:cNvSpPr>
          <p:nvPr>
            <p:ph sz="half" idx="1"/>
          </p:nvPr>
        </p:nvSpPr>
        <p:spPr>
          <a:xfrm>
            <a:off x="320039"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1655"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35465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0718" b="51094"/>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5"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982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20718" b="51094"/>
          <a:stretch/>
        </p:blipFill>
        <p:spPr>
          <a:xfrm>
            <a:off x="9607448" y="5947410"/>
            <a:ext cx="2581377" cy="910590"/>
          </a:xfrm>
          <a:prstGeom prst="rect">
            <a:avLst/>
          </a:prstGeom>
        </p:spPr>
      </p:pic>
      <p:grpSp>
        <p:nvGrpSpPr>
          <p:cNvPr id="6" name="Group 5"/>
          <p:cNvGrpSpPr/>
          <p:nvPr userDrawn="1"/>
        </p:nvGrpSpPr>
        <p:grpSpPr>
          <a:xfrm>
            <a:off x="320037" y="6465564"/>
            <a:ext cx="731840" cy="232483"/>
            <a:chOff x="468313" y="351632"/>
            <a:chExt cx="844550" cy="268288"/>
          </a:xfrm>
        </p:grpSpPr>
        <p:sp>
          <p:nvSpPr>
            <p:cNvPr id="7"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4"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42931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Freeform 6"/>
          <p:cNvSpPr>
            <a:spLocks noChangeAspect="1"/>
          </p:cNvSpPr>
          <p:nvPr userDrawn="1"/>
        </p:nvSpPr>
        <p:spPr bwMode="auto">
          <a:xfrm>
            <a:off x="0" y="0"/>
            <a:ext cx="6460761" cy="6858000"/>
          </a:xfrm>
          <a:custGeom>
            <a:avLst/>
            <a:gdLst>
              <a:gd name="T0" fmla="*/ 1692 w 1902"/>
              <a:gd name="T1" fmla="*/ 1080 h 2160"/>
              <a:gd name="T2" fmla="*/ 1902 w 1902"/>
              <a:gd name="T3" fmla="*/ 0 h 2160"/>
              <a:gd name="T4" fmla="*/ 0 w 1902"/>
              <a:gd name="T5" fmla="*/ 0 h 2160"/>
              <a:gd name="T6" fmla="*/ 0 w 1902"/>
              <a:gd name="T7" fmla="*/ 2160 h 2160"/>
              <a:gd name="T8" fmla="*/ 1902 w 1902"/>
              <a:gd name="T9" fmla="*/ 2160 h 2160"/>
              <a:gd name="T10" fmla="*/ 1692 w 1902"/>
              <a:gd name="T11" fmla="*/ 1080 h 2160"/>
            </a:gdLst>
            <a:ahLst/>
            <a:cxnLst>
              <a:cxn ang="0">
                <a:pos x="T0" y="T1"/>
              </a:cxn>
              <a:cxn ang="0">
                <a:pos x="T2" y="T3"/>
              </a:cxn>
              <a:cxn ang="0">
                <a:pos x="T4" y="T5"/>
              </a:cxn>
              <a:cxn ang="0">
                <a:pos x="T6" y="T7"/>
              </a:cxn>
              <a:cxn ang="0">
                <a:pos x="T8" y="T9"/>
              </a:cxn>
              <a:cxn ang="0">
                <a:pos x="T10" y="T11"/>
              </a:cxn>
            </a:cxnLst>
            <a:rect l="0" t="0" r="r" b="b"/>
            <a:pathLst>
              <a:path w="1902" h="2160">
                <a:moveTo>
                  <a:pt x="1692" y="1080"/>
                </a:moveTo>
                <a:cubicBezTo>
                  <a:pt x="1692" y="698"/>
                  <a:pt x="1767" y="334"/>
                  <a:pt x="1902" y="0"/>
                </a:cubicBezTo>
                <a:cubicBezTo>
                  <a:pt x="0" y="0"/>
                  <a:pt x="0" y="0"/>
                  <a:pt x="0" y="0"/>
                </a:cubicBezTo>
                <a:cubicBezTo>
                  <a:pt x="0" y="2160"/>
                  <a:pt x="0" y="2160"/>
                  <a:pt x="0" y="2160"/>
                </a:cubicBezTo>
                <a:cubicBezTo>
                  <a:pt x="1902" y="2160"/>
                  <a:pt x="1902" y="2160"/>
                  <a:pt x="1902" y="2160"/>
                </a:cubicBezTo>
                <a:cubicBezTo>
                  <a:pt x="1767" y="1826"/>
                  <a:pt x="1692" y="1462"/>
                  <a:pt x="1692" y="1080"/>
                </a:cubicBezTo>
                <a:close/>
              </a:path>
            </a:pathLst>
          </a:custGeom>
          <a:gradFill>
            <a:gsLst>
              <a:gs pos="0">
                <a:schemeClr val="accent4"/>
              </a:gs>
              <a:gs pos="82000">
                <a:schemeClr val="accent1"/>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2"/>
          <p:cNvSpPr>
            <a:spLocks noGrp="1" noChangeArrowheads="1"/>
          </p:cNvSpPr>
          <p:nvPr>
            <p:ph type="ctrTitle"/>
          </p:nvPr>
        </p:nvSpPr>
        <p:spPr>
          <a:xfrm>
            <a:off x="0" y="2848467"/>
            <a:ext cx="5760720" cy="1161067"/>
          </a:xfrm>
        </p:spPr>
        <p:txBody>
          <a:bodyPr anchor="ctr"/>
          <a:lstStyle>
            <a:lvl1pPr algn="ctr">
              <a:defRPr sz="2800" b="0">
                <a:solidFill>
                  <a:schemeClr val="bg1">
                    <a:alpha val="99000"/>
                  </a:schemeClr>
                </a:solidFill>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476" y="2784458"/>
            <a:ext cx="2930109" cy="1152686"/>
          </a:xfrm>
          <a:prstGeom prst="rect">
            <a:avLst/>
          </a:prstGeom>
        </p:spPr>
      </p:pic>
      <p:sp>
        <p:nvSpPr>
          <p:cNvPr id="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
        <p:nvSpPr>
          <p:cNvPr id="10"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rial"/>
              </a:rPr>
              <a:t>Copyright © </a:t>
            </a:r>
            <a:r>
              <a:rPr lang="en-US" dirty="0" err="1">
                <a:solidFill>
                  <a:schemeClr val="bg1"/>
                </a:solidFill>
                <a:latin typeface="Arial"/>
              </a:rPr>
              <a:t>Ciena</a:t>
            </a:r>
            <a:r>
              <a:rPr lang="en-US" dirty="0">
                <a:solidFill>
                  <a:schemeClr val="bg1"/>
                </a:solidFill>
                <a:latin typeface="Arial"/>
              </a:rPr>
              <a:t> Corporation 2016. All rights </a:t>
            </a:r>
            <a:r>
              <a:rPr lang="en-US">
                <a:solidFill>
                  <a:schemeClr val="bg1"/>
                </a:solidFill>
                <a:latin typeface="Arial"/>
              </a:rPr>
              <a:t>reserved</a:t>
            </a:r>
            <a:r>
              <a:rPr lang="en-US" smtClean="0">
                <a:solidFill>
                  <a:schemeClr val="bg1"/>
                </a:solidFill>
                <a:latin typeface="Arial"/>
              </a:rPr>
              <a:t>.</a:t>
            </a:r>
            <a:endParaRPr lang="en-US" dirty="0">
              <a:solidFill>
                <a:schemeClr val="bg1"/>
              </a:solidFill>
              <a:latin typeface="Arial"/>
            </a:endParaRPr>
          </a:p>
        </p:txBody>
      </p:sp>
    </p:spTree>
    <p:extLst>
      <p:ext uri="{BB962C8B-B14F-4D97-AF65-F5344CB8AC3E}">
        <p14:creationId xmlns:p14="http://schemas.microsoft.com/office/powerpoint/2010/main" val="288185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obrande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 y="0"/>
            <a:ext cx="12192002" cy="6858000"/>
          </a:xfrm>
          <a:prstGeom prst="rect">
            <a:avLst/>
          </a:prstGeom>
        </p:spPr>
      </p:pic>
      <p:sp>
        <p:nvSpPr>
          <p:cNvPr id="7" name="Rectangle 2"/>
          <p:cNvSpPr>
            <a:spLocks noGrp="1" noChangeArrowheads="1"/>
          </p:cNvSpPr>
          <p:nvPr>
            <p:ph type="ctrTitle"/>
          </p:nvPr>
        </p:nvSpPr>
        <p:spPr>
          <a:xfrm>
            <a:off x="320039" y="1391890"/>
            <a:ext cx="5486400" cy="1371600"/>
          </a:xfrm>
        </p:spPr>
        <p:txBody>
          <a:bodyPr anchor="b"/>
          <a:lstStyle>
            <a:lvl1pPr>
              <a:defRPr sz="2800" b="0">
                <a:solidFill>
                  <a:schemeClr val="tx2"/>
                </a:solidFill>
              </a:defRPr>
            </a:lvl1pPr>
          </a:lstStyle>
          <a:p>
            <a:r>
              <a:rPr lang="en-US" dirty="0"/>
              <a:t>Click to edit Master title style</a:t>
            </a:r>
          </a:p>
        </p:txBody>
      </p:sp>
      <p:sp>
        <p:nvSpPr>
          <p:cNvPr id="8" name="Rectangle 3"/>
          <p:cNvSpPr>
            <a:spLocks noGrp="1" noChangeArrowheads="1"/>
          </p:cNvSpPr>
          <p:nvPr>
            <p:ph type="subTitle" idx="1" hasCustomPrompt="1"/>
          </p:nvPr>
        </p:nvSpPr>
        <p:spPr>
          <a:xfrm>
            <a:off x="320039" y="3653906"/>
            <a:ext cx="5486400" cy="1371600"/>
          </a:xfrm>
          <a:prstGeom prst="rect">
            <a:avLst/>
          </a:prstGeom>
        </p:spPr>
        <p:txBody>
          <a:bodyPr/>
          <a:lstStyle>
            <a:lvl1pPr>
              <a:spcBef>
                <a:spcPts val="0"/>
              </a:spcBef>
              <a:spcAft>
                <a:spcPts val="200"/>
              </a:spcAft>
              <a:buNone/>
              <a:defRPr sz="1600" b="0">
                <a:solidFill>
                  <a:schemeClr val="tx2"/>
                </a:solidFill>
              </a:defRPr>
            </a:lvl1pPr>
          </a:lstStyle>
          <a:p>
            <a:r>
              <a:rPr lang="en-US" dirty="0"/>
              <a:t>Click to edit Master presenter style</a:t>
            </a:r>
          </a:p>
        </p:txBody>
      </p:sp>
      <p:sp>
        <p:nvSpPr>
          <p:cNvPr id="9" name="Text Placeholder 2"/>
          <p:cNvSpPr>
            <a:spLocks noGrp="1"/>
          </p:cNvSpPr>
          <p:nvPr>
            <p:ph type="body" sz="quarter" idx="10" hasCustomPrompt="1"/>
          </p:nvPr>
        </p:nvSpPr>
        <p:spPr>
          <a:xfrm>
            <a:off x="320039" y="2763490"/>
            <a:ext cx="5486400" cy="914400"/>
          </a:xfrm>
          <a:prstGeom prst="rect">
            <a:avLst/>
          </a:prstGeom>
        </p:spPr>
        <p:txBody>
          <a:bodyPr>
            <a:noAutofit/>
          </a:bodyPr>
          <a:lstStyle>
            <a:lvl1pPr marL="0" indent="0">
              <a:buNone/>
              <a:defRPr sz="2000" b="0">
                <a:solidFill>
                  <a:schemeClr val="tx2"/>
                </a:solidFill>
              </a:defRPr>
            </a:lvl1pPr>
          </a:lstStyle>
          <a:p>
            <a:pPr lvl="0"/>
            <a:r>
              <a:rPr lang="en-US" dirty="0"/>
              <a:t>Click to edit Master subtitle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40" y="665512"/>
            <a:ext cx="1828800" cy="713823"/>
          </a:xfrm>
          <a:prstGeom prst="rect">
            <a:avLst/>
          </a:prstGeom>
        </p:spPr>
      </p:pic>
      <p:sp>
        <p:nvSpPr>
          <p:cNvPr id="3" name="Picture Placeholder 2"/>
          <p:cNvSpPr>
            <a:spLocks noGrp="1"/>
          </p:cNvSpPr>
          <p:nvPr>
            <p:ph type="pic" sz="quarter" idx="13" hasCustomPrompt="1"/>
          </p:nvPr>
        </p:nvSpPr>
        <p:spPr>
          <a:xfrm>
            <a:off x="2847975" y="609632"/>
            <a:ext cx="1371600" cy="731520"/>
          </a:xfrm>
        </p:spPr>
        <p:txBody>
          <a:bodyPr lIns="91440" anchor="ctr"/>
          <a:lstStyle>
            <a:lvl1pPr marL="0" indent="0" algn="ctr">
              <a:buNone/>
              <a:defRPr sz="1200" b="0"/>
            </a:lvl1pPr>
          </a:lstStyle>
          <a:p>
            <a:r>
              <a:rPr lang="en-US" dirty="0"/>
              <a:t>Insert Logo Here</a:t>
            </a:r>
          </a:p>
        </p:txBody>
      </p:sp>
      <p:cxnSp>
        <p:nvCxnSpPr>
          <p:cNvPr id="12" name="Straight Connector 11"/>
          <p:cNvCxnSpPr/>
          <p:nvPr userDrawn="1"/>
        </p:nvCxnSpPr>
        <p:spPr>
          <a:xfrm>
            <a:off x="2477707" y="609632"/>
            <a:ext cx="0" cy="73152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a:t>
            </a:r>
            <a:r>
              <a:rPr lang="en-US" dirty="0" smtClean="0">
                <a:solidFill>
                  <a:schemeClr val="tx2"/>
                </a:solidFill>
                <a:latin typeface="Arial"/>
              </a:rPr>
              <a:t>reserved.</a:t>
            </a:r>
            <a:endParaRPr lang="en-US" dirty="0">
              <a:solidFill>
                <a:schemeClr val="tx2"/>
              </a:solidFill>
              <a:latin typeface="Arial"/>
            </a:endParaRPr>
          </a:p>
        </p:txBody>
      </p:sp>
    </p:spTree>
    <p:extLst>
      <p:ext uri="{BB962C8B-B14F-4D97-AF65-F5344CB8AC3E}">
        <p14:creationId xmlns:p14="http://schemas.microsoft.com/office/powerpoint/2010/main" val="190884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2"/>
            <a:ext cx="12188952" cy="6856284"/>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a:t>
            </a:r>
            <a:r>
              <a:rPr lang="en-US" dirty="0" smtClean="0">
                <a:solidFill>
                  <a:schemeClr val="tx2"/>
                </a:solidFill>
                <a:latin typeface="Arial"/>
              </a:rPr>
              <a:t>reserved.</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42890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963"/>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a:t>
            </a:r>
            <a:r>
              <a:rPr lang="en-US" dirty="0" smtClean="0">
                <a:solidFill>
                  <a:schemeClr val="tx2"/>
                </a:solidFill>
                <a:latin typeface="Arial"/>
              </a:rPr>
              <a:t>reserved.</a:t>
            </a:r>
            <a:endParaRPr lang="en-US" dirty="0">
              <a:solidFill>
                <a:schemeClr val="tx2"/>
              </a:solidFill>
              <a:latin typeface="Arial"/>
            </a:endParaRPr>
          </a:p>
        </p:txBody>
      </p:sp>
      <p:sp>
        <p:nvSpPr>
          <p:cNvPr id="1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91042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630"/>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37587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101729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931"/>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42199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0"/>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45796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5"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a:t>
            </a:r>
            <a:r>
              <a:rPr lang="en-US" dirty="0" smtClean="0">
                <a:solidFill>
                  <a:schemeClr val="tx2"/>
                </a:solidFill>
                <a:latin typeface="Arial"/>
              </a:rPr>
              <a:t>.</a:t>
            </a:r>
            <a:endParaRPr lang="en-US" dirty="0">
              <a:solidFill>
                <a:schemeClr val="tx2"/>
              </a:solidFill>
              <a:latin typeface="Arial"/>
            </a:endParaRP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2647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39" y="274638"/>
            <a:ext cx="11558016" cy="850392"/>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320038" y="1252728"/>
            <a:ext cx="11558016" cy="4526280"/>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13743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60" r:id="rId5"/>
    <p:sldLayoutId id="2147483661" r:id="rId6"/>
    <p:sldLayoutId id="2147483662" r:id="rId7"/>
    <p:sldLayoutId id="2147483663" r:id="rId8"/>
    <p:sldLayoutId id="2147483664" r:id="rId9"/>
    <p:sldLayoutId id="2147483650" r:id="rId10"/>
    <p:sldLayoutId id="2147483656" r:id="rId11"/>
    <p:sldLayoutId id="2147483652" r:id="rId12"/>
    <p:sldLayoutId id="2147483654" r:id="rId13"/>
    <p:sldLayoutId id="2147483655"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285750" indent="-285750" algn="l" defTabSz="914400" rtl="0" eaLnBrk="1" latinLnBrk="0" hangingPunct="1">
        <a:spcBef>
          <a:spcPct val="20000"/>
        </a:spcBef>
        <a:buFont typeface="Arial" panose="020B0604020202020204" pitchFamily="34" charset="0"/>
        <a:buChar char="•"/>
        <a:defRPr lang="en-US" sz="1800" b="1" kern="1200" dirty="0" smtClean="0">
          <a:solidFill>
            <a:schemeClr val="tx2">
              <a:alpha val="99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2">
              <a:alpha val="99000"/>
            </a:schemeClr>
          </a:solidFill>
          <a:latin typeface="+mn-lt"/>
          <a:ea typeface="+mn-ea"/>
          <a:cs typeface="+mn-cs"/>
        </a:defRPr>
      </a:lvl2pPr>
      <a:lvl3pPr marL="1200150" indent="-285750" algn="l" defTabSz="914400" rtl="0" eaLnBrk="1" latinLnBrk="0" hangingPunct="1">
        <a:spcBef>
          <a:spcPct val="20000"/>
        </a:spcBef>
        <a:buFont typeface="Arial" panose="020B0604020202020204" pitchFamily="34" charset="0"/>
        <a:buChar char="•"/>
        <a:defRPr lang="en-US" sz="1600" kern="1200" dirty="0" smtClean="0">
          <a:solidFill>
            <a:schemeClr val="tx2">
              <a:alpha val="99000"/>
            </a:schemeClr>
          </a:solidFill>
          <a:latin typeface="+mn-lt"/>
          <a:ea typeface="+mn-ea"/>
          <a:cs typeface="+mn-cs"/>
        </a:defRPr>
      </a:lvl3pPr>
      <a:lvl4pPr marL="1657350" indent="-285750" algn="l" defTabSz="914400" rtl="0" eaLnBrk="1" latinLnBrk="0" hangingPunct="1">
        <a:spcBef>
          <a:spcPct val="20000"/>
        </a:spcBef>
        <a:buFont typeface="Arial" panose="020B0604020202020204" pitchFamily="34" charset="0"/>
        <a:buChar char="•"/>
        <a:defRPr lang="en-US" sz="1400" kern="1200" dirty="0" smtClean="0">
          <a:solidFill>
            <a:schemeClr val="tx2">
              <a:alpha val="99000"/>
            </a:schemeClr>
          </a:solidFill>
          <a:latin typeface="+mn-lt"/>
          <a:ea typeface="+mn-ea"/>
          <a:cs typeface="+mn-cs"/>
        </a:defRPr>
      </a:lvl4pPr>
      <a:lvl5pPr marL="2000250" indent="-171450" algn="l" defTabSz="914400" rtl="0" eaLnBrk="1" latinLnBrk="0" hangingPunct="1">
        <a:spcBef>
          <a:spcPct val="20000"/>
        </a:spcBef>
        <a:buFont typeface="Arial" panose="020B0604020202020204" pitchFamily="34" charset="0"/>
        <a:buChar char="•"/>
        <a:defRPr lang="en-US" sz="1200" kern="1200" dirty="0" smtClean="0">
          <a:solidFill>
            <a:schemeClr val="tx2">
              <a:alpha val="99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ahls.dorsal.polymtl.ca/system/files/AHLS%20-%20Address%20Watchpoints-%20Instrument%20Data%2C%20Not%20Code.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Data Watch</a:t>
            </a:r>
            <a:endParaRPr lang="en-US" dirty="0"/>
          </a:p>
        </p:txBody>
      </p:sp>
      <p:sp>
        <p:nvSpPr>
          <p:cNvPr id="15" name="Subtitle 14"/>
          <p:cNvSpPr>
            <a:spLocks noGrp="1"/>
          </p:cNvSpPr>
          <p:nvPr>
            <p:ph type="subTitle" idx="1"/>
          </p:nvPr>
        </p:nvSpPr>
        <p:spPr/>
        <p:txBody>
          <a:bodyPr/>
          <a:lstStyle/>
          <a:p>
            <a:r>
              <a:rPr lang="en-US" dirty="0"/>
              <a:t>Presenter </a:t>
            </a:r>
            <a:r>
              <a:rPr lang="en-US" dirty="0" smtClean="0"/>
              <a:t>Information</a:t>
            </a:r>
          </a:p>
          <a:p>
            <a:r>
              <a:rPr lang="en-US" altLang="ja-JP" dirty="0"/>
              <a:t>Jason </a:t>
            </a:r>
            <a:r>
              <a:rPr lang="en-US" altLang="ja-JP" dirty="0" smtClean="0"/>
              <a:t>Puncher and François </a:t>
            </a:r>
            <a:r>
              <a:rPr lang="en-US" altLang="ja-JP" dirty="0" err="1" smtClean="0"/>
              <a:t>Tétreault</a:t>
            </a:r>
            <a:endParaRPr lang="en-US" dirty="0"/>
          </a:p>
          <a:p>
            <a:r>
              <a:rPr lang="en-US" dirty="0" smtClean="0"/>
              <a:t>Date</a:t>
            </a:r>
          </a:p>
          <a:p>
            <a:r>
              <a:rPr lang="en-US" altLang="ja-JP" dirty="0" smtClean="0"/>
              <a:t>Dec  13, </a:t>
            </a:r>
            <a:r>
              <a:rPr lang="en-US" altLang="ja-JP" dirty="0"/>
              <a:t>2016</a:t>
            </a:r>
          </a:p>
          <a:p>
            <a:endParaRPr lang="en-US" dirty="0"/>
          </a:p>
        </p:txBody>
      </p:sp>
      <p:sp>
        <p:nvSpPr>
          <p:cNvPr id="16" name="Text Placeholder 15"/>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016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Memory Allocation and Management (continued…)</a:t>
            </a:r>
            <a:endParaRPr lang="en-US" dirty="0"/>
          </a:p>
        </p:txBody>
      </p:sp>
      <p:sp>
        <p:nvSpPr>
          <p:cNvPr id="3" name="Content Placeholder 2"/>
          <p:cNvSpPr>
            <a:spLocks noGrp="1"/>
          </p:cNvSpPr>
          <p:nvPr>
            <p:ph sz="half" idx="1"/>
          </p:nvPr>
        </p:nvSpPr>
        <p:spPr/>
        <p:txBody>
          <a:bodyPr/>
          <a:lstStyle/>
          <a:p>
            <a:r>
              <a:rPr lang="en-US" b="0" dirty="0" smtClean="0"/>
              <a:t>In our system it’s possible to carve off a 128/256 MB (aligned) blocks of virtual memory.  The starting address of this block is our base.</a:t>
            </a:r>
          </a:p>
          <a:p>
            <a:r>
              <a:rPr lang="en-US" b="0" dirty="0" smtClean="0"/>
              <a:t>In it we create equal sized regions (the number of which must be a power of 2).  </a:t>
            </a:r>
          </a:p>
          <a:p>
            <a:r>
              <a:rPr lang="en-US" b="0" dirty="0" smtClean="0"/>
              <a:t>We then carve each region into blocks (the size of which must also be a power of 2).</a:t>
            </a:r>
          </a:p>
          <a:p>
            <a:r>
              <a:rPr lang="en-US" b="0" dirty="0" smtClean="0"/>
              <a:t>This allows us to quickly determine which region we are accessing and which block (within the region) based on the bits in the address.</a:t>
            </a:r>
          </a:p>
          <a:p>
            <a:endParaRPr lang="en-US" b="0" dirty="0" smtClean="0"/>
          </a:p>
          <a:p>
            <a:pPr marL="0" indent="0">
              <a:buNone/>
            </a:pPr>
            <a:endParaRPr lang="en-US" b="0" dirty="0" smtClean="0"/>
          </a:p>
          <a:p>
            <a:endParaRPr lang="en-US" b="0" dirty="0" smtClean="0"/>
          </a:p>
        </p:txBody>
      </p:sp>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088" y="4343400"/>
            <a:ext cx="1868924" cy="140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288" y="4343400"/>
            <a:ext cx="1868924" cy="140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17"/>
          <p:cNvSpPr txBox="1"/>
          <p:nvPr/>
        </p:nvSpPr>
        <p:spPr>
          <a:xfrm>
            <a:off x="5713412" y="4343400"/>
            <a:ext cx="914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Table for region 1 </a:t>
            </a:r>
          </a:p>
          <a:p>
            <a:pPr algn="r"/>
            <a:r>
              <a:rPr lang="en-US" sz="1200" b="1" dirty="0" smtClean="0"/>
              <a:t>(for </a:t>
            </a:r>
            <a:r>
              <a:rPr lang="en-US" sz="1200" b="1" dirty="0" err="1" smtClean="0"/>
              <a:t>blk</a:t>
            </a:r>
            <a:r>
              <a:rPr lang="en-US" sz="1200" b="1" dirty="0" smtClean="0"/>
              <a:t> of size X)</a:t>
            </a:r>
          </a:p>
        </p:txBody>
      </p:sp>
      <p:sp>
        <p:nvSpPr>
          <p:cNvPr id="53" name="TextBox 17"/>
          <p:cNvSpPr txBox="1"/>
          <p:nvPr/>
        </p:nvSpPr>
        <p:spPr>
          <a:xfrm>
            <a:off x="8532812" y="4350603"/>
            <a:ext cx="914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Table for region 2 </a:t>
            </a:r>
          </a:p>
          <a:p>
            <a:pPr algn="r"/>
            <a:r>
              <a:rPr lang="en-US" sz="1200" b="1" dirty="0" smtClean="0"/>
              <a:t>(for </a:t>
            </a:r>
            <a:r>
              <a:rPr lang="en-US" sz="1200" b="1" dirty="0" err="1" smtClean="0"/>
              <a:t>blk</a:t>
            </a:r>
            <a:r>
              <a:rPr lang="en-US" sz="1200" b="1" dirty="0" smtClean="0"/>
              <a:t> of size Y)</a:t>
            </a:r>
          </a:p>
        </p:txBody>
      </p:sp>
      <p:cxnSp>
        <p:nvCxnSpPr>
          <p:cNvPr id="5" name="Straight Arrow Connector 4"/>
          <p:cNvCxnSpPr/>
          <p:nvPr/>
        </p:nvCxnSpPr>
        <p:spPr>
          <a:xfrm>
            <a:off x="11504612" y="4572000"/>
            <a:ext cx="304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1504612" y="5638800"/>
            <a:ext cx="304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495474" y="1613484"/>
            <a:ext cx="3942339" cy="838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solidFill>
                <a:schemeClr val="tx1"/>
              </a:solidFill>
            </a:endParaRPr>
          </a:p>
        </p:txBody>
      </p:sp>
      <p:sp>
        <p:nvSpPr>
          <p:cNvPr id="95" name="Rectangle 94"/>
          <p:cNvSpPr/>
          <p:nvPr/>
        </p:nvSpPr>
        <p:spPr>
          <a:xfrm>
            <a:off x="6780212" y="1613484"/>
            <a:ext cx="91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Region</a:t>
            </a:r>
          </a:p>
          <a:p>
            <a:pPr algn="ctr"/>
            <a:r>
              <a:rPr lang="en-US" sz="1200" b="1" dirty="0" smtClean="0">
                <a:solidFill>
                  <a:schemeClr val="tx1"/>
                </a:solidFill>
              </a:rPr>
              <a:t>Number</a:t>
            </a:r>
          </a:p>
          <a:p>
            <a:pPr algn="ctr"/>
            <a:r>
              <a:rPr lang="en-US" sz="1200" b="1" dirty="0" smtClean="0">
                <a:solidFill>
                  <a:schemeClr val="tx1"/>
                </a:solidFill>
              </a:rPr>
              <a:t>[0-X]</a:t>
            </a:r>
            <a:endParaRPr lang="en-US" sz="1200" b="1" dirty="0">
              <a:solidFill>
                <a:schemeClr val="tx1"/>
              </a:solidFill>
            </a:endParaRPr>
          </a:p>
        </p:txBody>
      </p:sp>
      <p:sp>
        <p:nvSpPr>
          <p:cNvPr id="96" name="Rectangle 95"/>
          <p:cNvSpPr/>
          <p:nvPr/>
        </p:nvSpPr>
        <p:spPr>
          <a:xfrm>
            <a:off x="7694612" y="1613484"/>
            <a:ext cx="1828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number</a:t>
            </a:r>
          </a:p>
          <a:p>
            <a:pPr algn="ctr"/>
            <a:r>
              <a:rPr lang="en-US" sz="1200" b="1" dirty="0" smtClean="0">
                <a:solidFill>
                  <a:schemeClr val="tx1"/>
                </a:solidFill>
              </a:rPr>
              <a:t>[(</a:t>
            </a:r>
            <a:r>
              <a:rPr lang="en-US" sz="1200" b="1" dirty="0">
                <a:solidFill>
                  <a:schemeClr val="tx1"/>
                </a:solidFill>
              </a:rPr>
              <a:t>X</a:t>
            </a:r>
            <a:r>
              <a:rPr lang="en-US" sz="1200" b="1" dirty="0" smtClean="0">
                <a:solidFill>
                  <a:schemeClr val="tx1"/>
                </a:solidFill>
              </a:rPr>
              <a:t>+1)- Y] </a:t>
            </a:r>
            <a:endParaRPr lang="en-US" sz="1200" b="1" dirty="0">
              <a:solidFill>
                <a:schemeClr val="tx1"/>
              </a:solidFill>
            </a:endParaRPr>
          </a:p>
        </p:txBody>
      </p:sp>
      <p:sp>
        <p:nvSpPr>
          <p:cNvPr id="97" name="Rectangle 96"/>
          <p:cNvSpPr/>
          <p:nvPr/>
        </p:nvSpPr>
        <p:spPr>
          <a:xfrm>
            <a:off x="9523412" y="1613484"/>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Offset Into Block</a:t>
            </a:r>
          </a:p>
          <a:p>
            <a:pPr algn="ctr"/>
            <a:r>
              <a:rPr lang="en-US" sz="1200" b="1" dirty="0" smtClean="0">
                <a:solidFill>
                  <a:schemeClr val="tx1"/>
                </a:solidFill>
              </a:rPr>
              <a:t>[(Y+1)-31]</a:t>
            </a:r>
            <a:endParaRPr lang="en-US" sz="1200" b="1" dirty="0">
              <a:solidFill>
                <a:schemeClr val="tx1"/>
              </a:solidFill>
            </a:endParaRPr>
          </a:p>
        </p:txBody>
      </p:sp>
      <p:cxnSp>
        <p:nvCxnSpPr>
          <p:cNvPr id="98" name="Straight Connector 97"/>
          <p:cNvCxnSpPr/>
          <p:nvPr/>
        </p:nvCxnSpPr>
        <p:spPr>
          <a:xfrm>
            <a:off x="7694612" y="1613484"/>
            <a:ext cx="0" cy="838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9523412" y="1600200"/>
            <a:ext cx="0" cy="85148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Left Brace 99"/>
          <p:cNvSpPr/>
          <p:nvPr/>
        </p:nvSpPr>
        <p:spPr>
          <a:xfrm rot="5400000">
            <a:off x="9062610" y="1563678"/>
            <a:ext cx="464406" cy="5109450"/>
          </a:xfrm>
          <a:prstGeom prst="leftBrace">
            <a:avLst>
              <a:gd name="adj1" fmla="val 8333"/>
              <a:gd name="adj2" fmla="val 5588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2" name="Elbow Connector 101"/>
          <p:cNvCxnSpPr>
            <a:stCxn id="96" idx="2"/>
            <a:endCxn id="51" idx="3"/>
          </p:cNvCxnSpPr>
          <p:nvPr/>
        </p:nvCxnSpPr>
        <p:spPr>
          <a:xfrm rot="16200000" flipH="1">
            <a:off x="8683416" y="2377280"/>
            <a:ext cx="2594393" cy="2743200"/>
          </a:xfrm>
          <a:prstGeom prst="bentConnector4">
            <a:avLst>
              <a:gd name="adj1" fmla="val 36458"/>
              <a:gd name="adj2" fmla="val 108333"/>
            </a:avLst>
          </a:prstGeom>
          <a:ln w="25400">
            <a:solidFill>
              <a:schemeClr val="tx1"/>
            </a:solidFill>
            <a:prstDash val="lg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53" idx="0"/>
          </p:cNvCxnSpPr>
          <p:nvPr/>
        </p:nvCxnSpPr>
        <p:spPr>
          <a:xfrm>
            <a:off x="8990012" y="4183794"/>
            <a:ext cx="0" cy="16680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8990012" y="3581400"/>
            <a:ext cx="0" cy="24300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5" idx="2"/>
          </p:cNvCxnSpPr>
          <p:nvPr/>
        </p:nvCxnSpPr>
        <p:spPr>
          <a:xfrm rot="16200000" flipH="1">
            <a:off x="7710086" y="1979010"/>
            <a:ext cx="1112052" cy="2057400"/>
          </a:xfrm>
          <a:prstGeom prst="bentConnector2">
            <a:avLst/>
          </a:prstGeom>
          <a:ln w="25400">
            <a:solidFill>
              <a:schemeClr val="tx1"/>
            </a:solidFill>
            <a:prstDash val="lgDash"/>
            <a:headEnd type="diamond" w="lg" len="lg"/>
          </a:ln>
        </p:spPr>
        <p:style>
          <a:lnRef idx="1">
            <a:schemeClr val="accent1"/>
          </a:lnRef>
          <a:fillRef idx="0">
            <a:schemeClr val="accent1"/>
          </a:fillRef>
          <a:effectRef idx="0">
            <a:schemeClr val="accent1"/>
          </a:effectRef>
          <a:fontRef idx="minor">
            <a:schemeClr val="tx1"/>
          </a:fontRef>
        </p:style>
      </p:cxnSp>
      <p:sp>
        <p:nvSpPr>
          <p:cNvPr id="105" name="TextBox 17"/>
          <p:cNvSpPr txBox="1"/>
          <p:nvPr/>
        </p:nvSpPr>
        <p:spPr>
          <a:xfrm>
            <a:off x="6932612" y="3242846"/>
            <a:ext cx="1676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Region Index</a:t>
            </a:r>
          </a:p>
        </p:txBody>
      </p:sp>
      <p:sp>
        <p:nvSpPr>
          <p:cNvPr id="106" name="TextBox 17"/>
          <p:cNvSpPr txBox="1"/>
          <p:nvPr/>
        </p:nvSpPr>
        <p:spPr>
          <a:xfrm>
            <a:off x="8304212" y="2785646"/>
            <a:ext cx="1676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Block Index</a:t>
            </a:r>
          </a:p>
        </p:txBody>
      </p:sp>
      <p:cxnSp>
        <p:nvCxnSpPr>
          <p:cNvPr id="108" name="Elbow Connector 107"/>
          <p:cNvCxnSpPr>
            <a:endCxn id="110" idx="3"/>
          </p:cNvCxnSpPr>
          <p:nvPr/>
        </p:nvCxnSpPr>
        <p:spPr>
          <a:xfrm rot="5400000">
            <a:off x="9730092" y="5449000"/>
            <a:ext cx="1186847" cy="381005"/>
          </a:xfrm>
          <a:prstGeom prst="bentConnector2">
            <a:avLst/>
          </a:prstGeom>
          <a:ln w="25400">
            <a:solidFill>
              <a:schemeClr val="tx1"/>
            </a:solidFill>
            <a:prstDash val="lg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6475412" y="6062246"/>
            <a:ext cx="3657600" cy="3413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solidFill>
                <a:schemeClr val="tx1"/>
              </a:solidFill>
            </a:endParaRPr>
          </a:p>
        </p:txBody>
      </p:sp>
      <p:sp>
        <p:nvSpPr>
          <p:cNvPr id="107" name="TextBox 17"/>
          <p:cNvSpPr txBox="1"/>
          <p:nvPr/>
        </p:nvSpPr>
        <p:spPr>
          <a:xfrm>
            <a:off x="6475412" y="6062246"/>
            <a:ext cx="3505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32 bit Physical Address  + Offset</a:t>
            </a:r>
          </a:p>
        </p:txBody>
      </p:sp>
      <p:sp>
        <p:nvSpPr>
          <p:cNvPr id="111" name="Rectangle 110"/>
          <p:cNvSpPr/>
          <p:nvPr/>
        </p:nvSpPr>
        <p:spPr>
          <a:xfrm>
            <a:off x="6495474" y="1258840"/>
            <a:ext cx="3942338" cy="3413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solidFill>
                <a:schemeClr val="tx1"/>
              </a:solidFill>
            </a:endParaRPr>
          </a:p>
        </p:txBody>
      </p:sp>
      <p:sp>
        <p:nvSpPr>
          <p:cNvPr id="94" name="TextBox 17"/>
          <p:cNvSpPr txBox="1"/>
          <p:nvPr/>
        </p:nvSpPr>
        <p:spPr>
          <a:xfrm>
            <a:off x="6475412" y="1261646"/>
            <a:ext cx="34544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32 bit Virtual Address </a:t>
            </a:r>
          </a:p>
        </p:txBody>
      </p:sp>
      <p:cxnSp>
        <p:nvCxnSpPr>
          <p:cNvPr id="28" name="Elbow Connector 27"/>
          <p:cNvCxnSpPr/>
          <p:nvPr/>
        </p:nvCxnSpPr>
        <p:spPr>
          <a:xfrm rot="5400000">
            <a:off x="7756232" y="4142666"/>
            <a:ext cx="3610563" cy="228601"/>
          </a:xfrm>
          <a:prstGeom prst="bentConnector3">
            <a:avLst>
              <a:gd name="adj1" fmla="val 50000"/>
            </a:avLst>
          </a:prstGeom>
          <a:ln w="25400">
            <a:solidFill>
              <a:schemeClr val="tx1"/>
            </a:solidFill>
            <a:prstDash val="lg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56412" y="1600200"/>
            <a:ext cx="0" cy="838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3012" y="1856601"/>
            <a:ext cx="609600" cy="276999"/>
          </a:xfrm>
          <a:prstGeom prst="rect">
            <a:avLst/>
          </a:prstGeom>
          <a:noFill/>
          <a:scene3d>
            <a:camera prst="orthographicFront">
              <a:rot lat="0" lon="0" rev="5400000"/>
            </a:camera>
            <a:lightRig rig="threePt" dir="t"/>
          </a:scene3d>
        </p:spPr>
        <p:txBody>
          <a:bodyPr wrap="square" rtlCol="0">
            <a:spAutoFit/>
          </a:bodyPr>
          <a:lstStyle/>
          <a:p>
            <a:r>
              <a:rPr lang="en-US" sz="1200" b="1" dirty="0" smtClean="0"/>
              <a:t>BASE</a:t>
            </a:r>
            <a:endParaRPr lang="en-US" sz="1200" b="1" dirty="0"/>
          </a:p>
        </p:txBody>
      </p:sp>
    </p:spTree>
    <p:extLst>
      <p:ext uri="{BB962C8B-B14F-4D97-AF65-F5344CB8AC3E}">
        <p14:creationId xmlns:p14="http://schemas.microsoft.com/office/powerpoint/2010/main" val="357402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2" grpId="0"/>
      <p:bldP spid="53" grpId="0"/>
      <p:bldP spid="91" grpId="0" animBg="1"/>
      <p:bldP spid="95" grpId="0"/>
      <p:bldP spid="96" grpId="0"/>
      <p:bldP spid="97" grpId="0"/>
      <p:bldP spid="100" grpId="0" animBg="1"/>
      <p:bldP spid="105" grpId="0"/>
      <p:bldP spid="106" grpId="0"/>
      <p:bldP spid="110" grpId="0" animBg="1"/>
      <p:bldP spid="107" grpId="0"/>
      <p:bldP spid="111" grpId="0" animBg="1"/>
      <p:bldP spid="9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8973" y="1371600"/>
            <a:ext cx="1403350" cy="21336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Runtime Execution</a:t>
            </a:r>
            <a:endParaRPr lang="en-US" dirty="0"/>
          </a:p>
        </p:txBody>
      </p:sp>
      <p:sp>
        <p:nvSpPr>
          <p:cNvPr id="3" name="Content Placeholder 2"/>
          <p:cNvSpPr>
            <a:spLocks noGrp="1"/>
          </p:cNvSpPr>
          <p:nvPr>
            <p:ph sz="half" idx="1"/>
          </p:nvPr>
        </p:nvSpPr>
        <p:spPr/>
        <p:txBody>
          <a:bodyPr/>
          <a:lstStyle/>
          <a:p>
            <a:r>
              <a:rPr lang="en-US" b="0" dirty="0"/>
              <a:t>Access to a virtual address generates a Data Access Exception (DSI).</a:t>
            </a:r>
          </a:p>
          <a:p>
            <a:r>
              <a:rPr lang="en-US" b="0" dirty="0"/>
              <a:t>Exception handler calculates block index, and offset into block.</a:t>
            </a:r>
          </a:p>
          <a:p>
            <a:r>
              <a:rPr lang="en-US" b="0" dirty="0"/>
              <a:t>Block index is used to locate metadata.   With it,</a:t>
            </a:r>
          </a:p>
          <a:p>
            <a:pPr lvl="1"/>
            <a:r>
              <a:rPr lang="en-US" dirty="0"/>
              <a:t>it can determine if the offset is greater than the allocated size.</a:t>
            </a:r>
          </a:p>
          <a:p>
            <a:pPr lvl="1"/>
            <a:r>
              <a:rPr lang="en-US" dirty="0"/>
              <a:t>or if the block is still allocated.</a:t>
            </a:r>
          </a:p>
          <a:p>
            <a:pPr lvl="1"/>
            <a:r>
              <a:rPr lang="en-US" dirty="0"/>
              <a:t>optionally, the memory could be pre-filled with a know pattern to see if we have a read before right access.</a:t>
            </a:r>
          </a:p>
          <a:p>
            <a:pPr lvl="1"/>
            <a:r>
              <a:rPr lang="en-US" dirty="0"/>
              <a:t>map the block + offset to the physical address</a:t>
            </a:r>
          </a:p>
          <a:p>
            <a:r>
              <a:rPr lang="en-US" b="0" dirty="0" smtClean="0"/>
              <a:t>Log Error or trap if address is invalid.</a:t>
            </a:r>
          </a:p>
          <a:p>
            <a:r>
              <a:rPr lang="en-US" b="0" dirty="0" smtClean="0"/>
              <a:t>The </a:t>
            </a:r>
            <a:r>
              <a:rPr lang="en-US" b="0" dirty="0"/>
              <a:t>exception handler must then emulate the load/store using the physical address.</a:t>
            </a:r>
          </a:p>
        </p:txBody>
      </p:sp>
      <p:grpSp>
        <p:nvGrpSpPr>
          <p:cNvPr id="28" name="Group 27"/>
          <p:cNvGrpSpPr/>
          <p:nvPr/>
        </p:nvGrpSpPr>
        <p:grpSpPr>
          <a:xfrm>
            <a:off x="6780212" y="1485900"/>
            <a:ext cx="698927" cy="342900"/>
            <a:chOff x="9675812" y="1714500"/>
            <a:chExt cx="533400" cy="342900"/>
          </a:xfrm>
        </p:grpSpPr>
        <p:cxnSp>
          <p:nvCxnSpPr>
            <p:cNvPr id="29" name="Straight Arrow Connector 28"/>
            <p:cNvCxnSpPr/>
            <p:nvPr/>
          </p:nvCxnSpPr>
          <p:spPr>
            <a:xfrm>
              <a:off x="10056812" y="1905000"/>
              <a:ext cx="1524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675812" y="1714500"/>
              <a:ext cx="381000" cy="342900"/>
            </a:xfrm>
            <a:prstGeom prst="rect">
              <a:avLst/>
            </a:prstGeom>
            <a:noFill/>
            <a:ln w="12700" cmpd="thinThick">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r"/>
              <a:r>
                <a:rPr lang="en-US" sz="1200" b="1" dirty="0" smtClean="0">
                  <a:solidFill>
                    <a:schemeClr val="tx1"/>
                  </a:solidFill>
                </a:rPr>
                <a:t>PC</a:t>
              </a:r>
            </a:p>
          </p:txBody>
        </p:sp>
      </p:grpSp>
      <p:cxnSp>
        <p:nvCxnSpPr>
          <p:cNvPr id="32" name="Straight Connector 31"/>
          <p:cNvCxnSpPr/>
          <p:nvPr/>
        </p:nvCxnSpPr>
        <p:spPr>
          <a:xfrm>
            <a:off x="7479139" y="1219200"/>
            <a:ext cx="0" cy="144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850739" y="1219200"/>
            <a:ext cx="0" cy="144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479139" y="990600"/>
            <a:ext cx="1371600" cy="228600"/>
          </a:xfrm>
          <a:prstGeom prst="rect">
            <a:avLst/>
          </a:prstGeom>
          <a:noFill/>
          <a:ln w="12700" cmpd="thinThick">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b="1" dirty="0" smtClean="0">
                <a:solidFill>
                  <a:schemeClr val="tx1"/>
                </a:solidFill>
              </a:rPr>
              <a:t>text</a:t>
            </a:r>
            <a:endParaRPr lang="en-US" b="1" dirty="0">
              <a:solidFill>
                <a:schemeClr val="tx1"/>
              </a:solidFill>
            </a:endParaRPr>
          </a:p>
        </p:txBody>
      </p:sp>
      <p:sp>
        <p:nvSpPr>
          <p:cNvPr id="36" name="Rectangle 35"/>
          <p:cNvSpPr/>
          <p:nvPr/>
        </p:nvSpPr>
        <p:spPr>
          <a:xfrm>
            <a:off x="7479139" y="18288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instruction</a:t>
            </a:r>
            <a:endParaRPr lang="en-US" sz="1100" b="1" dirty="0">
              <a:solidFill>
                <a:schemeClr val="tx1"/>
              </a:solidFill>
            </a:endParaRPr>
          </a:p>
        </p:txBody>
      </p:sp>
      <p:sp>
        <p:nvSpPr>
          <p:cNvPr id="37" name="Rectangle 36"/>
          <p:cNvSpPr/>
          <p:nvPr/>
        </p:nvSpPr>
        <p:spPr>
          <a:xfrm>
            <a:off x="7479139" y="1600200"/>
            <a:ext cx="1371600" cy="2286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stw</a:t>
            </a:r>
            <a:r>
              <a:rPr lang="en-US" sz="1100" b="1" dirty="0" smtClean="0">
                <a:solidFill>
                  <a:schemeClr val="tx1"/>
                </a:solidFill>
              </a:rPr>
              <a:t> xx</a:t>
            </a:r>
            <a:endParaRPr lang="en-US" sz="1100" b="1" dirty="0">
              <a:solidFill>
                <a:schemeClr val="tx1"/>
              </a:solidFill>
            </a:endParaRPr>
          </a:p>
        </p:txBody>
      </p:sp>
      <p:sp>
        <p:nvSpPr>
          <p:cNvPr id="38" name="Rectangle 37"/>
          <p:cNvSpPr/>
          <p:nvPr/>
        </p:nvSpPr>
        <p:spPr>
          <a:xfrm>
            <a:off x="7479139" y="20574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instruction</a:t>
            </a:r>
            <a:endParaRPr lang="en-US" sz="1100" b="1" dirty="0">
              <a:solidFill>
                <a:schemeClr val="tx1"/>
              </a:solidFill>
            </a:endParaRPr>
          </a:p>
        </p:txBody>
      </p:sp>
      <p:sp>
        <p:nvSpPr>
          <p:cNvPr id="39" name="Rectangle 38"/>
          <p:cNvSpPr/>
          <p:nvPr/>
        </p:nvSpPr>
        <p:spPr>
          <a:xfrm>
            <a:off x="7479139" y="1371600"/>
            <a:ext cx="1371600" cy="228600"/>
          </a:xfrm>
          <a:prstGeom prst="rect">
            <a:avLst/>
          </a:prstGeom>
          <a:solidFill>
            <a:srgbClr val="EAF6F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instruction</a:t>
            </a:r>
            <a:endParaRPr lang="en-US" sz="1100" b="1" dirty="0">
              <a:solidFill>
                <a:schemeClr val="tx1"/>
              </a:solidFill>
            </a:endParaRPr>
          </a:p>
        </p:txBody>
      </p:sp>
      <p:sp>
        <p:nvSpPr>
          <p:cNvPr id="40" name="Rectangle 39"/>
          <p:cNvSpPr/>
          <p:nvPr/>
        </p:nvSpPr>
        <p:spPr>
          <a:xfrm>
            <a:off x="7479139" y="22860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a:t>
            </a:r>
            <a:endParaRPr lang="en-US" sz="1100" b="1" dirty="0">
              <a:solidFill>
                <a:schemeClr val="tx1"/>
              </a:solidFill>
            </a:endParaRPr>
          </a:p>
        </p:txBody>
      </p:sp>
      <p:cxnSp>
        <p:nvCxnSpPr>
          <p:cNvPr id="41" name="Straight Connector 40"/>
          <p:cNvCxnSpPr/>
          <p:nvPr/>
        </p:nvCxnSpPr>
        <p:spPr>
          <a:xfrm>
            <a:off x="9718973" y="1371600"/>
            <a:ext cx="140335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718973" y="725269"/>
            <a:ext cx="1403350" cy="646331"/>
          </a:xfrm>
          <a:prstGeom prst="rect">
            <a:avLst/>
          </a:prstGeom>
          <a:noFill/>
        </p:spPr>
        <p:txBody>
          <a:bodyPr wrap="square" rtlCol="0">
            <a:spAutoFit/>
          </a:bodyPr>
          <a:lstStyle/>
          <a:p>
            <a:pPr algn="ctr"/>
            <a:r>
              <a:rPr lang="en-US" b="1" dirty="0" smtClean="0"/>
              <a:t>Exception Table</a:t>
            </a:r>
            <a:endParaRPr lang="en-US" b="1" dirty="0"/>
          </a:p>
        </p:txBody>
      </p:sp>
      <p:cxnSp>
        <p:nvCxnSpPr>
          <p:cNvPr id="43" name="Straight Connector 42"/>
          <p:cNvCxnSpPr/>
          <p:nvPr/>
        </p:nvCxnSpPr>
        <p:spPr>
          <a:xfrm>
            <a:off x="9718973" y="1371600"/>
            <a:ext cx="0" cy="2133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718973" y="1524000"/>
            <a:ext cx="1403350" cy="1200329"/>
          </a:xfrm>
          <a:prstGeom prst="rect">
            <a:avLst/>
          </a:prstGeom>
          <a:solidFill>
            <a:schemeClr val="accent1">
              <a:lumMod val="20000"/>
              <a:lumOff val="80000"/>
            </a:schemeClr>
          </a:solidFill>
          <a:ln>
            <a:solidFill>
              <a:schemeClr val="tx2"/>
            </a:solidFill>
          </a:ln>
        </p:spPr>
        <p:txBody>
          <a:bodyPr wrap="square" rtlCol="0">
            <a:spAutoFit/>
          </a:bodyPr>
          <a:lstStyle/>
          <a:p>
            <a:r>
              <a:rPr lang="en-US" sz="1600" b="1" dirty="0" smtClean="0">
                <a:solidFill>
                  <a:schemeClr val="accent1"/>
                </a:solidFill>
              </a:rPr>
              <a:t>Data Access</a:t>
            </a:r>
          </a:p>
          <a:p>
            <a:r>
              <a:rPr lang="en-US" sz="1400" b="1" dirty="0" smtClean="0">
                <a:cs typeface="Courier New" panose="02070309020205020404" pitchFamily="49" charset="0"/>
              </a:rPr>
              <a:t>Our Memory Access Validation Code</a:t>
            </a:r>
            <a:endParaRPr lang="en-US" sz="1400" b="1" dirty="0">
              <a:cs typeface="Courier New" panose="02070309020205020404" pitchFamily="49" charset="0"/>
            </a:endParaRPr>
          </a:p>
        </p:txBody>
      </p:sp>
      <p:cxnSp>
        <p:nvCxnSpPr>
          <p:cNvPr id="46" name="Straight Connector 45"/>
          <p:cNvCxnSpPr/>
          <p:nvPr/>
        </p:nvCxnSpPr>
        <p:spPr>
          <a:xfrm>
            <a:off x="9718973" y="3505200"/>
            <a:ext cx="140335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37" idx="3"/>
          </p:cNvCxnSpPr>
          <p:nvPr/>
        </p:nvCxnSpPr>
        <p:spPr>
          <a:xfrm>
            <a:off x="8850739" y="1714500"/>
            <a:ext cx="868234" cy="0"/>
          </a:xfrm>
          <a:prstGeom prst="straightConnector1">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1122323" y="1371600"/>
            <a:ext cx="0" cy="2133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224286" y="3200400"/>
            <a:ext cx="1841926" cy="461665"/>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smtClean="0"/>
              <a:t>Translate Virtual to </a:t>
            </a:r>
          </a:p>
          <a:p>
            <a:pPr algn="ctr"/>
            <a:r>
              <a:rPr lang="en-US" sz="1200" b="1" dirty="0" smtClean="0"/>
              <a:t>Physical address</a:t>
            </a:r>
            <a:endParaRPr lang="en-US" sz="1100" b="1" dirty="0">
              <a:cs typeface="Courier New" panose="02070309020205020404" pitchFamily="49" charset="0"/>
            </a:endParaRPr>
          </a:p>
        </p:txBody>
      </p:sp>
      <p:sp>
        <p:nvSpPr>
          <p:cNvPr id="10" name="Diamond 9"/>
          <p:cNvSpPr/>
          <p:nvPr/>
        </p:nvSpPr>
        <p:spPr>
          <a:xfrm>
            <a:off x="7071886" y="3886200"/>
            <a:ext cx="2146726" cy="914400"/>
          </a:xfrm>
          <a:prstGeom prst="diamond">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err="1" smtClean="0">
                <a:solidFill>
                  <a:schemeClr val="tx1"/>
                </a:solidFill>
              </a:rPr>
              <a:t>Addr</a:t>
            </a:r>
            <a:r>
              <a:rPr lang="en-US" sz="1200" b="1" dirty="0" smtClean="0">
                <a:solidFill>
                  <a:schemeClr val="tx1"/>
                </a:solidFill>
              </a:rPr>
              <a:t>. valid?</a:t>
            </a:r>
          </a:p>
          <a:p>
            <a:pPr algn="ctr"/>
            <a:r>
              <a:rPr lang="en-US" sz="1200" b="1" dirty="0" smtClean="0">
                <a:solidFill>
                  <a:schemeClr val="tx1"/>
                </a:solidFill>
              </a:rPr>
              <a:t>size != 0</a:t>
            </a:r>
          </a:p>
          <a:p>
            <a:pPr algn="ctr"/>
            <a:r>
              <a:rPr lang="en-US" sz="1200" b="1" dirty="0" smtClean="0">
                <a:solidFill>
                  <a:schemeClr val="tx1"/>
                </a:solidFill>
              </a:rPr>
              <a:t>offset &lt; size</a:t>
            </a:r>
            <a:endParaRPr lang="en-US" sz="1200" b="1" dirty="0">
              <a:solidFill>
                <a:schemeClr val="tx1"/>
              </a:solidFill>
            </a:endParaRPr>
          </a:p>
        </p:txBody>
      </p:sp>
      <p:sp>
        <p:nvSpPr>
          <p:cNvPr id="56" name="TextBox 55"/>
          <p:cNvSpPr txBox="1"/>
          <p:nvPr/>
        </p:nvSpPr>
        <p:spPr>
          <a:xfrm>
            <a:off x="7237412" y="5057001"/>
            <a:ext cx="1828800" cy="276999"/>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smtClean="0"/>
              <a:t>Log error or trap</a:t>
            </a:r>
            <a:endParaRPr lang="en-US" sz="1100" b="1" dirty="0">
              <a:cs typeface="Courier New" panose="02070309020205020404" pitchFamily="49" charset="0"/>
            </a:endParaRPr>
          </a:p>
        </p:txBody>
      </p:sp>
      <p:sp>
        <p:nvSpPr>
          <p:cNvPr id="57" name="TextBox 56"/>
          <p:cNvSpPr txBox="1"/>
          <p:nvPr/>
        </p:nvSpPr>
        <p:spPr>
          <a:xfrm>
            <a:off x="7237413" y="5577892"/>
            <a:ext cx="1828799" cy="276999"/>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smtClean="0"/>
              <a:t>Emulate mem access</a:t>
            </a:r>
            <a:endParaRPr lang="en-US" sz="1100" b="1" dirty="0">
              <a:cs typeface="Courier New" panose="02070309020205020404" pitchFamily="49" charset="0"/>
            </a:endParaRPr>
          </a:p>
        </p:txBody>
      </p:sp>
      <p:cxnSp>
        <p:nvCxnSpPr>
          <p:cNvPr id="12" name="Straight Arrow Connector 11"/>
          <p:cNvCxnSpPr>
            <a:stCxn id="55" idx="2"/>
            <a:endCxn id="10" idx="0"/>
          </p:cNvCxnSpPr>
          <p:nvPr/>
        </p:nvCxnSpPr>
        <p:spPr>
          <a:xfrm>
            <a:off x="8145249" y="3662065"/>
            <a:ext cx="0" cy="22413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2"/>
            <a:endCxn id="56" idx="0"/>
          </p:cNvCxnSpPr>
          <p:nvPr/>
        </p:nvCxnSpPr>
        <p:spPr>
          <a:xfrm>
            <a:off x="8145249" y="4800600"/>
            <a:ext cx="6563" cy="25640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2"/>
            <a:endCxn id="57" idx="0"/>
          </p:cNvCxnSpPr>
          <p:nvPr/>
        </p:nvCxnSpPr>
        <p:spPr>
          <a:xfrm>
            <a:off x="8151812" y="5334000"/>
            <a:ext cx="1" cy="2438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 idx="3"/>
            <a:endCxn id="57" idx="3"/>
          </p:cNvCxnSpPr>
          <p:nvPr/>
        </p:nvCxnSpPr>
        <p:spPr>
          <a:xfrm flipH="1">
            <a:off x="9066212" y="4343400"/>
            <a:ext cx="152400" cy="1372992"/>
          </a:xfrm>
          <a:prstGeom prst="bentConnector3">
            <a:avLst>
              <a:gd name="adj1" fmla="val -1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36" idx="1"/>
          </p:cNvCxnSpPr>
          <p:nvPr/>
        </p:nvCxnSpPr>
        <p:spPr>
          <a:xfrm>
            <a:off x="6945738" y="1943100"/>
            <a:ext cx="5334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65"/>
          <p:cNvCxnSpPr>
            <a:stCxn id="57" idx="2"/>
          </p:cNvCxnSpPr>
          <p:nvPr/>
        </p:nvCxnSpPr>
        <p:spPr>
          <a:xfrm rot="5400000" flipH="1">
            <a:off x="5592880" y="3295959"/>
            <a:ext cx="3911791" cy="1206075"/>
          </a:xfrm>
          <a:prstGeom prst="bentConnector3">
            <a:avLst>
              <a:gd name="adj1" fmla="val -5844"/>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4" name="Up Arrow 63"/>
          <p:cNvSpPr/>
          <p:nvPr/>
        </p:nvSpPr>
        <p:spPr>
          <a:xfrm rot="12972745">
            <a:off x="9164794" y="2343437"/>
            <a:ext cx="435822" cy="752606"/>
          </a:xfrm>
          <a:prstGeom prst="upArrow">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9089985" y="4053892"/>
            <a:ext cx="509627" cy="276999"/>
          </a:xfrm>
          <a:prstGeom prst="rect">
            <a:avLst/>
          </a:prstGeom>
          <a:noFill/>
        </p:spPr>
        <p:txBody>
          <a:bodyPr wrap="none" rtlCol="0">
            <a:spAutoFit/>
          </a:bodyPr>
          <a:lstStyle/>
          <a:p>
            <a:r>
              <a:rPr lang="en-US" sz="1200" b="1" dirty="0" smtClean="0"/>
              <a:t>True</a:t>
            </a:r>
            <a:endParaRPr lang="en-US" sz="1200" b="1" dirty="0"/>
          </a:p>
        </p:txBody>
      </p:sp>
      <p:sp>
        <p:nvSpPr>
          <p:cNvPr id="89" name="TextBox 88"/>
          <p:cNvSpPr txBox="1"/>
          <p:nvPr/>
        </p:nvSpPr>
        <p:spPr>
          <a:xfrm>
            <a:off x="8151812" y="4739692"/>
            <a:ext cx="577402" cy="276999"/>
          </a:xfrm>
          <a:prstGeom prst="rect">
            <a:avLst/>
          </a:prstGeom>
          <a:noFill/>
        </p:spPr>
        <p:txBody>
          <a:bodyPr wrap="none" rtlCol="0">
            <a:spAutoFit/>
          </a:bodyPr>
          <a:lstStyle/>
          <a:p>
            <a:r>
              <a:rPr lang="en-US" sz="1200" b="1" dirty="0" smtClean="0"/>
              <a:t>False</a:t>
            </a:r>
            <a:endParaRPr lang="en-US" sz="1200" b="1" dirty="0"/>
          </a:p>
        </p:txBody>
      </p:sp>
      <p:sp>
        <p:nvSpPr>
          <p:cNvPr id="90" name="TextBox 89"/>
          <p:cNvSpPr txBox="1"/>
          <p:nvPr/>
        </p:nvSpPr>
        <p:spPr>
          <a:xfrm>
            <a:off x="6563030" y="6111292"/>
            <a:ext cx="1741182" cy="276999"/>
          </a:xfrm>
          <a:prstGeom prst="rect">
            <a:avLst/>
          </a:prstGeom>
          <a:noFill/>
        </p:spPr>
        <p:txBody>
          <a:bodyPr wrap="none" rtlCol="0">
            <a:spAutoFit/>
          </a:bodyPr>
          <a:lstStyle/>
          <a:p>
            <a:r>
              <a:rPr lang="en-US" sz="1200" b="1" dirty="0" smtClean="0"/>
              <a:t>Return from interrupt</a:t>
            </a:r>
            <a:endParaRPr lang="en-US" sz="1200" b="1" dirty="0"/>
          </a:p>
        </p:txBody>
      </p:sp>
    </p:spTree>
    <p:extLst>
      <p:ext uri="{BB962C8B-B14F-4D97-AF65-F5344CB8AC3E}">
        <p14:creationId xmlns:p14="http://schemas.microsoft.com/office/powerpoint/2010/main" val="24806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 presetClass="entr" presetSubtype="9"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2" presetClass="entr" presetSubtype="9"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0-#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0-#ppt_w/2"/>
                                          </p:val>
                                        </p:tav>
                                        <p:tav tm="100000">
                                          <p:val>
                                            <p:strVal val="#ppt_x"/>
                                          </p:val>
                                        </p:tav>
                                      </p:tavLst>
                                    </p:anim>
                                    <p:anim calcmode="lin" valueType="num">
                                      <p:cBhvr additive="base">
                                        <p:cTn id="72" dur="500" fill="hold"/>
                                        <p:tgtEl>
                                          <p:spTgt spid="57"/>
                                        </p:tgtEl>
                                        <p:attrNameLst>
                                          <p:attrName>ppt_y</p:attrName>
                                        </p:attrNameLst>
                                      </p:cBhvr>
                                      <p:tavLst>
                                        <p:tav tm="0">
                                          <p:val>
                                            <p:strVal val="0-#ppt_h/2"/>
                                          </p:val>
                                        </p:tav>
                                        <p:tav tm="100000">
                                          <p:val>
                                            <p:strVal val="#ppt_y"/>
                                          </p:val>
                                        </p:tav>
                                      </p:tavLst>
                                    </p:anim>
                                  </p:childTnLst>
                                </p:cTn>
                              </p:par>
                              <p:par>
                                <p:cTn id="73" presetID="1" presetClass="entr" presetSubtype="0" fill="hold" nodeType="withEffect">
                                  <p:stCondLst>
                                    <p:cond delay="50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50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par>
                                <p:cTn id="77" presetID="1" presetClass="entr" presetSubtype="0" fill="hold" nodeType="withEffect">
                                  <p:stCondLst>
                                    <p:cond delay="50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50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2" grpId="0" uiExpand="1"/>
      <p:bldP spid="45" grpId="0" uiExpand="1" animBg="1"/>
      <p:bldP spid="55" grpId="0" uiExpand="1" animBg="1"/>
      <p:bldP spid="10" grpId="0" uiExpand="1" animBg="1"/>
      <p:bldP spid="56" grpId="0" uiExpand="1" animBg="1"/>
      <p:bldP spid="57" grpId="0" uiExpand="1" animBg="1"/>
      <p:bldP spid="64" grpId="0" uiExpand="1" animBg="1"/>
      <p:bldP spid="67" grpId="0"/>
      <p:bldP spid="89" grpId="0" uiExpand="1"/>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sz="half" idx="1"/>
          </p:nvPr>
        </p:nvSpPr>
        <p:spPr>
          <a:xfrm>
            <a:off x="320038" y="1252728"/>
            <a:ext cx="7831773" cy="4525963"/>
          </a:xfrm>
        </p:spPr>
        <p:txBody>
          <a:bodyPr/>
          <a:lstStyle/>
          <a:p>
            <a:r>
              <a:rPr lang="en-US" b="0" dirty="0" smtClean="0"/>
              <a:t>This tool has been expanded to support:</a:t>
            </a:r>
          </a:p>
          <a:p>
            <a:endParaRPr lang="en-US" b="0" dirty="0" smtClean="0"/>
          </a:p>
          <a:p>
            <a:pPr lvl="1"/>
            <a:r>
              <a:rPr lang="en-US" b="0" dirty="0" smtClean="0"/>
              <a:t>Stack linkage scribbler detection</a:t>
            </a:r>
            <a:endParaRPr lang="en-US" dirty="0"/>
          </a:p>
          <a:p>
            <a:pPr lvl="1"/>
            <a:r>
              <a:rPr lang="en-US" b="0" dirty="0" smtClean="0"/>
              <a:t>Watch specific memory address range</a:t>
            </a:r>
          </a:p>
          <a:p>
            <a:pPr lvl="1"/>
            <a:r>
              <a:rPr lang="en-US" b="0" dirty="0" smtClean="0"/>
              <a:t>Read before Write detection</a:t>
            </a:r>
          </a:p>
          <a:p>
            <a:pPr lvl="1"/>
            <a:r>
              <a:rPr lang="en-US" b="0" dirty="0" smtClean="0"/>
              <a:t>Memory Utilization Tracking</a:t>
            </a:r>
          </a:p>
          <a:p>
            <a:pPr lvl="1"/>
            <a:r>
              <a:rPr lang="en-US" b="0" dirty="0" smtClean="0"/>
              <a:t>Static Memory Overruns</a:t>
            </a:r>
            <a:endParaRPr lang="en-US" b="0" dirty="0"/>
          </a:p>
        </p:txBody>
      </p:sp>
      <p:sp>
        <p:nvSpPr>
          <p:cNvPr id="4" name="Content Placeholder 3"/>
          <p:cNvSpPr>
            <a:spLocks noGrp="1"/>
          </p:cNvSpPr>
          <p:nvPr>
            <p:ph sz="half" idx="2"/>
          </p:nvPr>
        </p:nvSpPr>
        <p:spPr>
          <a:xfrm>
            <a:off x="8913812" y="1272221"/>
            <a:ext cx="5486400" cy="4525963"/>
          </a:xfrm>
        </p:spPr>
        <p:txBody>
          <a:bodyPr/>
          <a:lstStyle/>
          <a:p>
            <a:endParaRPr lang="en-US" dirty="0"/>
          </a:p>
        </p:txBody>
      </p:sp>
    </p:spTree>
    <p:extLst>
      <p:ext uri="{BB962C8B-B14F-4D97-AF65-F5344CB8AC3E}">
        <p14:creationId xmlns:p14="http://schemas.microsoft.com/office/powerpoint/2010/main" val="21742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next?</a:t>
            </a:r>
            <a:endParaRPr lang="en-US" dirty="0"/>
          </a:p>
        </p:txBody>
      </p:sp>
      <p:sp>
        <p:nvSpPr>
          <p:cNvPr id="3" name="Content Placeholder 2"/>
          <p:cNvSpPr>
            <a:spLocks noGrp="1"/>
          </p:cNvSpPr>
          <p:nvPr>
            <p:ph sz="half" idx="1"/>
          </p:nvPr>
        </p:nvSpPr>
        <p:spPr>
          <a:xfrm>
            <a:off x="320038" y="1252728"/>
            <a:ext cx="6231573" cy="4525963"/>
          </a:xfrm>
        </p:spPr>
        <p:txBody>
          <a:bodyPr/>
          <a:lstStyle/>
          <a:p>
            <a:r>
              <a:rPr lang="en-US" b="0" dirty="0" smtClean="0"/>
              <a:t>Currently working on porting to Linux OS.</a:t>
            </a:r>
          </a:p>
          <a:p>
            <a:r>
              <a:rPr lang="en-US" b="0" dirty="0" smtClean="0"/>
              <a:t>Add support for ARM processor.</a:t>
            </a:r>
          </a:p>
          <a:p>
            <a:r>
              <a:rPr lang="en-US" b="0" dirty="0" smtClean="0"/>
              <a:t>Add support for static (data/</a:t>
            </a:r>
            <a:r>
              <a:rPr lang="en-US" b="0" dirty="0" err="1" smtClean="0"/>
              <a:t>bss</a:t>
            </a:r>
            <a:r>
              <a:rPr lang="en-US" b="0" dirty="0" smtClean="0"/>
              <a:t>) memory overruns.  This would require compile modifications.</a:t>
            </a:r>
          </a:p>
        </p:txBody>
      </p:sp>
      <p:sp>
        <p:nvSpPr>
          <p:cNvPr id="4" name="Content Placeholder 3"/>
          <p:cNvSpPr>
            <a:spLocks noGrp="1"/>
          </p:cNvSpPr>
          <p:nvPr>
            <p:ph sz="half" idx="2"/>
          </p:nvPr>
        </p:nvSpPr>
        <p:spPr>
          <a:xfrm>
            <a:off x="7237411" y="1252728"/>
            <a:ext cx="4640643" cy="4525963"/>
          </a:xfrm>
        </p:spPr>
        <p:txBody>
          <a:bodyPr/>
          <a:lstStyle/>
          <a:p>
            <a:endParaRPr lang="en-US" dirty="0"/>
          </a:p>
        </p:txBody>
      </p:sp>
    </p:spTree>
    <p:extLst>
      <p:ext uri="{BB962C8B-B14F-4D97-AF65-F5344CB8AC3E}">
        <p14:creationId xmlns:p14="http://schemas.microsoft.com/office/powerpoint/2010/main" val="7769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7060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320038" y="1252728"/>
            <a:ext cx="6688774" cy="4525963"/>
          </a:xfrm>
        </p:spPr>
        <p:txBody>
          <a:bodyPr/>
          <a:lstStyle/>
          <a:p>
            <a:pPr marL="0" indent="0">
              <a:buNone/>
            </a:pPr>
            <a:r>
              <a:rPr lang="en-US" sz="1600" dirty="0" smtClean="0"/>
              <a:t>Goal of the techniques discussed in this presentation is to catch invalid memory accesses (read or write) whilst minimizing the impact on both the CPU and memory.</a:t>
            </a:r>
            <a:endParaRPr lang="en-US" sz="1600" dirty="0"/>
          </a:p>
          <a:p>
            <a:pPr marL="0" indent="0">
              <a:buNone/>
            </a:pPr>
            <a:endParaRPr lang="en-US" sz="1600" dirty="0" smtClean="0"/>
          </a:p>
          <a:p>
            <a:pPr marL="457200" lvl="1" indent="0">
              <a:buNone/>
            </a:pPr>
            <a:r>
              <a:rPr lang="en-US" sz="1600" dirty="0" smtClean="0"/>
              <a:t>“Catching the invalid access in the act.”</a:t>
            </a:r>
            <a:endParaRPr lang="en-US" sz="1600" dirty="0"/>
          </a:p>
          <a:p>
            <a:pPr marL="0" indent="0">
              <a:buNone/>
            </a:pPr>
            <a:endParaRPr lang="en-US" sz="1600" dirty="0" smtClean="0"/>
          </a:p>
          <a:p>
            <a:pPr marL="0" indent="0">
              <a:buNone/>
            </a:pPr>
            <a:r>
              <a:rPr lang="en-US" sz="1600" dirty="0" smtClean="0"/>
              <a:t>Keeping in mind the limitations of ours embedded systems:</a:t>
            </a:r>
          </a:p>
          <a:p>
            <a:pPr marL="457200" lvl="1" indent="0">
              <a:buNone/>
            </a:pPr>
            <a:r>
              <a:rPr lang="en-US" sz="1600" dirty="0" smtClean="0"/>
              <a:t>All are PowerPC-based</a:t>
            </a:r>
          </a:p>
          <a:p>
            <a:pPr marL="457200" lvl="1" indent="0">
              <a:buNone/>
            </a:pPr>
            <a:r>
              <a:rPr lang="en-US" sz="1600" dirty="0" smtClean="0"/>
              <a:t>All are 32 bit.</a:t>
            </a:r>
          </a:p>
          <a:p>
            <a:pPr marL="457200" lvl="1" indent="0">
              <a:buNone/>
            </a:pPr>
            <a:r>
              <a:rPr lang="en-US" sz="1600" dirty="0" smtClean="0"/>
              <a:t>File system is either a small flash disk or a tiny ROM</a:t>
            </a:r>
          </a:p>
          <a:p>
            <a:pPr marL="457200" lvl="1" indent="0">
              <a:buNone/>
            </a:pPr>
            <a:r>
              <a:rPr lang="en-US" sz="1600" dirty="0" smtClean="0"/>
              <a:t>RAM and CPU is limited </a:t>
            </a:r>
          </a:p>
          <a:p>
            <a:pPr marL="914400" lvl="2" indent="0">
              <a:buNone/>
            </a:pPr>
            <a:r>
              <a:rPr lang="en-US" sz="1400" dirty="0" smtClean="0"/>
              <a:t>i.e. some targets only have 64 MB of RAM</a:t>
            </a:r>
          </a:p>
          <a:p>
            <a:endParaRPr lang="en-US" sz="1600" dirty="0" smtClean="0"/>
          </a:p>
          <a:p>
            <a:endParaRPr lang="en-US" sz="1600" dirty="0" smtClean="0"/>
          </a:p>
        </p:txBody>
      </p:sp>
    </p:spTree>
    <p:extLst>
      <p:ext uri="{BB962C8B-B14F-4D97-AF65-F5344CB8AC3E}">
        <p14:creationId xmlns:p14="http://schemas.microsoft.com/office/powerpoint/2010/main" val="33381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Summary</a:t>
            </a:r>
            <a:endParaRPr lang="en-US" dirty="0"/>
          </a:p>
        </p:txBody>
      </p:sp>
      <p:sp>
        <p:nvSpPr>
          <p:cNvPr id="3" name="Content Placeholder 2"/>
          <p:cNvSpPr>
            <a:spLocks noGrp="1"/>
          </p:cNvSpPr>
          <p:nvPr>
            <p:ph sz="half" idx="1"/>
          </p:nvPr>
        </p:nvSpPr>
        <p:spPr>
          <a:xfrm>
            <a:off x="320038" y="1252728"/>
            <a:ext cx="10270174" cy="4843272"/>
          </a:xfrm>
        </p:spPr>
        <p:txBody>
          <a:bodyPr spcCol="914400"/>
          <a:lstStyle/>
          <a:p>
            <a:r>
              <a:rPr lang="en-US" b="0" dirty="0" smtClean="0"/>
              <a:t>Software </a:t>
            </a:r>
            <a:r>
              <a:rPr lang="en-US" b="0" dirty="0"/>
              <a:t>may intentionally or unintentionally access memory (e.g. read or write) that it </a:t>
            </a:r>
            <a:r>
              <a:rPr lang="en-US" b="0" dirty="0" smtClean="0"/>
              <a:t>shouldn’t.  </a:t>
            </a:r>
          </a:p>
          <a:p>
            <a:pPr lvl="1"/>
            <a:r>
              <a:rPr lang="en-US" b="0" dirty="0" smtClean="0"/>
              <a:t>NULL </a:t>
            </a:r>
            <a:r>
              <a:rPr lang="en-US" b="0" dirty="0"/>
              <a:t>pointer dereference, access beyond array scope, or continued access of released </a:t>
            </a:r>
            <a:r>
              <a:rPr lang="en-US" b="0" dirty="0" smtClean="0"/>
              <a:t>memory</a:t>
            </a:r>
            <a:r>
              <a:rPr lang="en-US" dirty="0" smtClean="0"/>
              <a:t>.</a:t>
            </a:r>
            <a:endParaRPr lang="en-US" b="0" dirty="0"/>
          </a:p>
          <a:p>
            <a:r>
              <a:rPr lang="en-US" b="0" dirty="0" smtClean="0"/>
              <a:t>Many </a:t>
            </a:r>
            <a:r>
              <a:rPr lang="en-US" b="0" dirty="0"/>
              <a:t>tools exists to catch these types of </a:t>
            </a:r>
            <a:r>
              <a:rPr lang="en-US" b="0" dirty="0" smtClean="0"/>
              <a:t>accesses.  </a:t>
            </a:r>
            <a:r>
              <a:rPr lang="en-US" b="0" dirty="0"/>
              <a:t>B</a:t>
            </a:r>
            <a:r>
              <a:rPr lang="en-US" b="0" dirty="0" smtClean="0"/>
              <a:t>ut </a:t>
            </a:r>
            <a:r>
              <a:rPr lang="en-US" b="0" dirty="0"/>
              <a:t>most catch it after the fact</a:t>
            </a:r>
            <a:r>
              <a:rPr lang="en-US" b="0" dirty="0" smtClean="0"/>
              <a:t>.  And even few support latent memory access.</a:t>
            </a:r>
          </a:p>
          <a:p>
            <a:r>
              <a:rPr lang="en-US" b="0" dirty="0" smtClean="0"/>
              <a:t>Some tools exist that to catch software in the act.  </a:t>
            </a:r>
          </a:p>
          <a:p>
            <a:endParaRPr lang="en-US" b="0" dirty="0" smtClean="0"/>
          </a:p>
          <a:p>
            <a:pPr lvl="1"/>
            <a:r>
              <a:rPr lang="en-US" b="1" dirty="0" err="1" smtClean="0"/>
              <a:t>Valgrind</a:t>
            </a:r>
            <a:r>
              <a:rPr lang="en-US" b="0" dirty="0" smtClean="0"/>
              <a:t> : This </a:t>
            </a:r>
            <a:r>
              <a:rPr lang="en-US" b="0" dirty="0"/>
              <a:t>tool simulates every instruction the program executes, adding instrumentation to every memory access, and every value computed.   Though it will catch the access, it means simulating every instruction (plus instrumentation) resulting in significant runtime performance impact (10-50 times slower execution). </a:t>
            </a:r>
            <a:endParaRPr lang="en-US" b="0" dirty="0" smtClean="0"/>
          </a:p>
          <a:p>
            <a:pPr lvl="1"/>
            <a:endParaRPr lang="en-US" b="0" dirty="0" smtClean="0"/>
          </a:p>
          <a:p>
            <a:pPr lvl="1"/>
            <a:r>
              <a:rPr lang="en-US" b="1" dirty="0" err="1" smtClean="0"/>
              <a:t>Electic</a:t>
            </a:r>
            <a:r>
              <a:rPr lang="en-US" b="1" dirty="0" smtClean="0"/>
              <a:t> Fence</a:t>
            </a:r>
            <a:r>
              <a:rPr lang="en-US" dirty="0" smtClean="0"/>
              <a:t>: Not so much a tool as a technique which requires </a:t>
            </a:r>
            <a:r>
              <a:rPr lang="en-US" dirty="0"/>
              <a:t>rounding the number of bytes </a:t>
            </a:r>
            <a:r>
              <a:rPr lang="en-US" dirty="0" smtClean="0"/>
              <a:t>allocated </a:t>
            </a:r>
            <a:r>
              <a:rPr lang="en-US" dirty="0"/>
              <a:t>to the nearest page size.  This would have a significant memory impact in software which allocates many small </a:t>
            </a:r>
            <a:r>
              <a:rPr lang="en-US" dirty="0" smtClean="0"/>
              <a:t>blocks </a:t>
            </a:r>
            <a:r>
              <a:rPr lang="en-US" dirty="0"/>
              <a:t>on a system with large page sizes.</a:t>
            </a:r>
            <a:endParaRPr lang="en-US" b="0" dirty="0"/>
          </a:p>
        </p:txBody>
      </p:sp>
      <p:sp>
        <p:nvSpPr>
          <p:cNvPr id="4" name="Content Placeholder 3"/>
          <p:cNvSpPr>
            <a:spLocks noGrp="1"/>
          </p:cNvSpPr>
          <p:nvPr>
            <p:ph sz="half" idx="2"/>
          </p:nvPr>
        </p:nvSpPr>
        <p:spPr>
          <a:xfrm>
            <a:off x="10666412" y="1252728"/>
            <a:ext cx="1211642" cy="4525963"/>
          </a:xfrm>
        </p:spPr>
        <p:txBody>
          <a:bodyPr/>
          <a:lstStyle/>
          <a:p>
            <a:endParaRPr lang="en-US" dirty="0"/>
          </a:p>
        </p:txBody>
      </p:sp>
    </p:spTree>
    <p:extLst>
      <p:ext uri="{BB962C8B-B14F-4D97-AF65-F5344CB8AC3E}">
        <p14:creationId xmlns:p14="http://schemas.microsoft.com/office/powerpoint/2010/main" val="2124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320038" y="1252728"/>
            <a:ext cx="7603174" cy="4525963"/>
          </a:xfrm>
        </p:spPr>
        <p:txBody>
          <a:bodyPr/>
          <a:lstStyle/>
          <a:p>
            <a:pPr marL="0" indent="0">
              <a:buNone/>
            </a:pPr>
            <a:r>
              <a:rPr lang="en-US" dirty="0"/>
              <a:t>Data </a:t>
            </a:r>
            <a:r>
              <a:rPr lang="en-US" dirty="0" smtClean="0"/>
              <a:t>Watch </a:t>
            </a:r>
            <a:r>
              <a:rPr lang="en-US" b="0" dirty="0"/>
              <a:t>will track all accesses to memory allocated from the </a:t>
            </a:r>
            <a:r>
              <a:rPr lang="en-US" b="0" dirty="0" smtClean="0"/>
              <a:t>heap. </a:t>
            </a:r>
          </a:p>
          <a:p>
            <a:pPr marL="0" indent="0">
              <a:buNone/>
            </a:pPr>
            <a:endParaRPr lang="en-US" b="0" dirty="0" smtClean="0"/>
          </a:p>
          <a:p>
            <a:r>
              <a:rPr lang="en-US" b="0" dirty="0" smtClean="0"/>
              <a:t>It </a:t>
            </a:r>
            <a:r>
              <a:rPr lang="en-US" b="0" dirty="0"/>
              <a:t>can detect some stack overwrite conditions, memory block "out-of-bounds" access and latent read-write to previously freed memory. </a:t>
            </a:r>
            <a:endParaRPr lang="en-US" b="0" dirty="0" smtClean="0"/>
          </a:p>
          <a:p>
            <a:endParaRPr lang="en-US" b="0" dirty="0" smtClean="0"/>
          </a:p>
          <a:p>
            <a:pPr marL="0" indent="0">
              <a:buNone/>
            </a:pPr>
            <a:r>
              <a:rPr lang="en-US" b="0" dirty="0" smtClean="0"/>
              <a:t>Violations </a:t>
            </a:r>
            <a:r>
              <a:rPr lang="en-US" b="0" dirty="0"/>
              <a:t>such as these often result in abnormal system behaviors that can be very hard to debug because the effects are unpredictable and can manifest in ways completely unrelated to the affected sub-systems or code</a:t>
            </a:r>
            <a:r>
              <a:rPr lang="en-US" b="0" dirty="0" smtClean="0"/>
              <a:t>.</a:t>
            </a:r>
          </a:p>
        </p:txBody>
      </p:sp>
    </p:spTree>
    <p:extLst>
      <p:ext uri="{BB962C8B-B14F-4D97-AF65-F5344CB8AC3E}">
        <p14:creationId xmlns:p14="http://schemas.microsoft.com/office/powerpoint/2010/main" val="6715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t>
            </a:r>
            <a:r>
              <a:rPr lang="en-US" dirty="0" err="1" smtClean="0"/>
              <a:t>Watchpoints</a:t>
            </a:r>
            <a:r>
              <a:rPr lang="en-US" dirty="0" smtClean="0"/>
              <a:t> (inspiration…)</a:t>
            </a:r>
            <a:endParaRPr lang="en-US" dirty="0"/>
          </a:p>
        </p:txBody>
      </p:sp>
      <p:sp>
        <p:nvSpPr>
          <p:cNvPr id="3" name="Content Placeholder 2"/>
          <p:cNvSpPr>
            <a:spLocks noGrp="1"/>
          </p:cNvSpPr>
          <p:nvPr>
            <p:ph sz="half" idx="1"/>
          </p:nvPr>
        </p:nvSpPr>
        <p:spPr>
          <a:xfrm>
            <a:off x="320038" y="1252728"/>
            <a:ext cx="5926774" cy="4525963"/>
          </a:xfrm>
        </p:spPr>
        <p:txBody>
          <a:bodyPr/>
          <a:lstStyle/>
          <a:p>
            <a:r>
              <a:rPr lang="en-US" b="0" dirty="0" smtClean="0"/>
              <a:t>Inspired by presentation from Peter Goodman, a </a:t>
            </a:r>
            <a:r>
              <a:rPr lang="en-US" b="0" dirty="0" smtClean="0"/>
              <a:t>student </a:t>
            </a:r>
            <a:r>
              <a:rPr lang="en-US" b="0" dirty="0" smtClean="0"/>
              <a:t>from the University of Toronto (in May 2014).</a:t>
            </a:r>
          </a:p>
          <a:p>
            <a:endParaRPr lang="en-US" b="0" dirty="0" smtClean="0"/>
          </a:p>
          <a:p>
            <a:r>
              <a:rPr lang="en-US" b="0" dirty="0"/>
              <a:t>Reference material can be found here:</a:t>
            </a:r>
          </a:p>
          <a:p>
            <a:pPr marL="457200" lvl="1" indent="0">
              <a:buNone/>
            </a:pPr>
            <a:r>
              <a:rPr lang="en-US" sz="1400" dirty="0">
                <a:hlinkClick r:id="rId2"/>
              </a:rPr>
              <a:t>https://ahls.dorsal.polymtl.ca/system/files/AHLS%20-%20Address%20Watchpoints-%20Instrument%20Data%2C%20Not%20Code.pdf</a:t>
            </a:r>
            <a:endParaRPr lang="en-US" sz="1400" dirty="0"/>
          </a:p>
          <a:p>
            <a:pPr marL="0" indent="0">
              <a:buNone/>
            </a:pPr>
            <a:endParaRPr lang="en-US" b="0" dirty="0" smtClean="0"/>
          </a:p>
          <a:p>
            <a:r>
              <a:rPr lang="en-US" b="0" dirty="0" smtClean="0"/>
              <a:t>Taint </a:t>
            </a:r>
            <a:r>
              <a:rPr lang="en-US" b="0" dirty="0"/>
              <a:t>object addresses so that accesses </a:t>
            </a:r>
            <a:r>
              <a:rPr lang="en-US" b="0" dirty="0" smtClean="0"/>
              <a:t>to "interesting</a:t>
            </a:r>
            <a:r>
              <a:rPr lang="en-US" b="0" dirty="0"/>
              <a:t>" objects always raise a fault</a:t>
            </a:r>
            <a:r>
              <a:rPr lang="en-US" b="0" dirty="0" smtClean="0"/>
              <a:t>.</a:t>
            </a:r>
          </a:p>
          <a:p>
            <a:pPr lvl="1"/>
            <a:r>
              <a:rPr lang="en-US" dirty="0" smtClean="0"/>
              <a:t>"</a:t>
            </a:r>
            <a:r>
              <a:rPr lang="en-US" dirty="0"/>
              <a:t>Address </a:t>
            </a:r>
            <a:r>
              <a:rPr lang="en-US" dirty="0" err="1" smtClean="0"/>
              <a:t>watchpoints</a:t>
            </a:r>
            <a:r>
              <a:rPr lang="en-US" dirty="0" smtClean="0"/>
              <a:t>“</a:t>
            </a:r>
          </a:p>
          <a:p>
            <a:pPr marL="457200" lvl="1" indent="0">
              <a:buNone/>
            </a:pPr>
            <a:endParaRPr lang="en-US" dirty="0"/>
          </a:p>
          <a:p>
            <a:r>
              <a:rPr lang="en-US" b="0" dirty="0" smtClean="0"/>
              <a:t>Relies </a:t>
            </a:r>
            <a:r>
              <a:rPr lang="en-US" b="0" dirty="0"/>
              <a:t>on x86-64 48-bit address implementation </a:t>
            </a:r>
            <a:r>
              <a:rPr lang="en-US" b="0" dirty="0" smtClean="0"/>
              <a:t>in which </a:t>
            </a:r>
            <a:r>
              <a:rPr lang="en-US" b="0" dirty="0"/>
              <a:t>16 bits are "free" to be changed</a:t>
            </a:r>
            <a:r>
              <a:rPr lang="en-US" b="0" dirty="0" smtClean="0"/>
              <a:t>.</a:t>
            </a:r>
          </a:p>
          <a:p>
            <a:pPr marL="0" indent="0">
              <a:buNone/>
            </a:pPr>
            <a:endParaRPr lang="en-US" b="0" dirty="0"/>
          </a:p>
        </p:txBody>
      </p:sp>
      <p:sp>
        <p:nvSpPr>
          <p:cNvPr id="4" name="Rectangle 3"/>
          <p:cNvSpPr/>
          <p:nvPr/>
        </p:nvSpPr>
        <p:spPr>
          <a:xfrm>
            <a:off x="6475412" y="914400"/>
            <a:ext cx="47244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block = allocator(size,…)</a:t>
            </a:r>
          </a:p>
          <a:p>
            <a:endParaRPr lang="en-US" sz="1600" dirty="0">
              <a:solidFill>
                <a:schemeClr val="tx1"/>
              </a:solidFill>
            </a:endParaRPr>
          </a:p>
          <a:p>
            <a:r>
              <a:rPr lang="en-US" sz="1600" dirty="0" smtClean="0">
                <a:solidFill>
                  <a:schemeClr val="tx1"/>
                </a:solidFill>
              </a:rPr>
              <a:t>block </a:t>
            </a:r>
            <a:r>
              <a:rPr lang="en-US" sz="1600" dirty="0">
                <a:solidFill>
                  <a:schemeClr val="tx1"/>
                </a:solidFill>
              </a:rPr>
              <a:t>== </a:t>
            </a:r>
            <a:r>
              <a:rPr lang="en-US" sz="1600" dirty="0" smtClean="0">
                <a:solidFill>
                  <a:schemeClr val="tx1"/>
                </a:solidFill>
              </a:rPr>
              <a:t>0xFFFFFFFFA092600</a:t>
            </a:r>
          </a:p>
          <a:p>
            <a:endParaRPr lang="en-US" sz="1600" dirty="0">
              <a:solidFill>
                <a:schemeClr val="tx1"/>
              </a:solidFill>
            </a:endParaRPr>
          </a:p>
          <a:p>
            <a:r>
              <a:rPr lang="en-US" sz="1600" dirty="0" smtClean="0">
                <a:solidFill>
                  <a:schemeClr val="tx1"/>
                </a:solidFill>
              </a:rPr>
              <a:t>block </a:t>
            </a:r>
            <a:r>
              <a:rPr lang="en-US" sz="1600" dirty="0">
                <a:solidFill>
                  <a:schemeClr val="tx1"/>
                </a:solidFill>
              </a:rPr>
              <a:t>= </a:t>
            </a:r>
            <a:r>
              <a:rPr lang="en-US" sz="1600" dirty="0" err="1" smtClean="0">
                <a:solidFill>
                  <a:schemeClr val="tx1"/>
                </a:solidFill>
              </a:rPr>
              <a:t>add_watchpoint</a:t>
            </a:r>
            <a:r>
              <a:rPr lang="en-US" sz="1600" dirty="0" smtClean="0">
                <a:solidFill>
                  <a:schemeClr val="tx1"/>
                </a:solidFill>
              </a:rPr>
              <a:t>(block, </a:t>
            </a:r>
            <a:r>
              <a:rPr lang="en-US" sz="1600" dirty="0">
                <a:solidFill>
                  <a:schemeClr val="accent5"/>
                </a:solidFill>
              </a:rPr>
              <a:t>&lt;meta-data</a:t>
            </a:r>
            <a:r>
              <a:rPr lang="en-US" sz="1600" dirty="0" smtClean="0">
                <a:solidFill>
                  <a:schemeClr val="accent5"/>
                </a:solidFill>
              </a:rPr>
              <a:t>&gt;</a:t>
            </a:r>
            <a:r>
              <a:rPr lang="en-US" sz="1600" dirty="0" smtClean="0">
                <a:solidFill>
                  <a:schemeClr val="tx1"/>
                </a:solidFill>
              </a:rPr>
              <a:t>)</a:t>
            </a:r>
          </a:p>
          <a:p>
            <a:endParaRPr lang="en-US" sz="1600" dirty="0">
              <a:solidFill>
                <a:schemeClr val="tx1"/>
              </a:solidFill>
            </a:endParaRPr>
          </a:p>
          <a:p>
            <a:r>
              <a:rPr lang="en-US" sz="1600" dirty="0" smtClean="0">
                <a:solidFill>
                  <a:schemeClr val="tx1"/>
                </a:solidFill>
              </a:rPr>
              <a:t>block </a:t>
            </a:r>
            <a:r>
              <a:rPr lang="en-US" sz="1600" dirty="0">
                <a:solidFill>
                  <a:schemeClr val="tx1"/>
                </a:solidFill>
              </a:rPr>
              <a:t>== </a:t>
            </a:r>
            <a:r>
              <a:rPr lang="en-US" sz="1600" dirty="0" smtClean="0">
                <a:solidFill>
                  <a:schemeClr val="tx1"/>
                </a:solidFill>
              </a:rPr>
              <a:t>0x</a:t>
            </a:r>
            <a:r>
              <a:rPr lang="en-US" sz="1600" dirty="0" smtClean="0">
                <a:solidFill>
                  <a:srgbClr val="FF0000"/>
                </a:solidFill>
              </a:rPr>
              <a:t>7654</a:t>
            </a:r>
            <a:r>
              <a:rPr lang="en-US" sz="1600" dirty="0" smtClean="0">
                <a:solidFill>
                  <a:schemeClr val="tx1"/>
                </a:solidFill>
              </a:rPr>
              <a:t>FFFFA092600</a:t>
            </a:r>
            <a:endParaRPr lang="en-US" sz="1600" dirty="0">
              <a:solidFill>
                <a:schemeClr val="tx1"/>
              </a:solidFill>
            </a:endParaRPr>
          </a:p>
        </p:txBody>
      </p:sp>
      <p:sp>
        <p:nvSpPr>
          <p:cNvPr id="5" name="Right Brace 4"/>
          <p:cNvSpPr/>
          <p:nvPr/>
        </p:nvSpPr>
        <p:spPr>
          <a:xfrm rot="16200000" flipH="1" flipV="1">
            <a:off x="7656511" y="2705101"/>
            <a:ext cx="381000" cy="457198"/>
          </a:xfrm>
          <a:prstGeom prst="rightBrace">
            <a:avLst>
              <a:gd name="adj1" fmla="val 11124"/>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Elbow Connector 14"/>
          <p:cNvCxnSpPr>
            <a:endCxn id="19" idx="1"/>
          </p:cNvCxnSpPr>
          <p:nvPr/>
        </p:nvCxnSpPr>
        <p:spPr>
          <a:xfrm>
            <a:off x="7846308" y="3124200"/>
            <a:ext cx="1372304" cy="11430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218612" y="3124200"/>
            <a:ext cx="1828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18612" y="4038600"/>
            <a:ext cx="1828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218612" y="3581400"/>
            <a:ext cx="1828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18612" y="4495800"/>
            <a:ext cx="1828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402296" y="4068359"/>
            <a:ext cx="1492716" cy="369332"/>
          </a:xfrm>
          <a:prstGeom prst="rect">
            <a:avLst/>
          </a:prstGeom>
          <a:noFill/>
        </p:spPr>
        <p:txBody>
          <a:bodyPr wrap="none" rtlCol="0" anchor="ctr" anchorCtr="0">
            <a:spAutoFit/>
          </a:bodyPr>
          <a:lstStyle/>
          <a:p>
            <a:pPr algn="ctr"/>
            <a:r>
              <a:rPr lang="en-US" dirty="0" smtClean="0">
                <a:solidFill>
                  <a:schemeClr val="accent5"/>
                </a:solidFill>
              </a:rPr>
              <a:t>&lt;meta-data&gt;</a:t>
            </a:r>
            <a:endParaRPr lang="en-US" dirty="0">
              <a:solidFill>
                <a:schemeClr val="accent5"/>
              </a:solidFill>
            </a:endParaRPr>
          </a:p>
        </p:txBody>
      </p:sp>
      <p:sp>
        <p:nvSpPr>
          <p:cNvPr id="37" name="Rectangle 36"/>
          <p:cNvSpPr/>
          <p:nvPr/>
        </p:nvSpPr>
        <p:spPr>
          <a:xfrm>
            <a:off x="6323012" y="685800"/>
            <a:ext cx="51816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43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t>
            </a:r>
            <a:r>
              <a:rPr lang="en-US" dirty="0" err="1" smtClean="0"/>
              <a:t>Watchpoints</a:t>
            </a:r>
            <a:r>
              <a:rPr lang="en-US" dirty="0" smtClean="0"/>
              <a:t> (continued…)</a:t>
            </a:r>
          </a:p>
        </p:txBody>
      </p:sp>
      <p:sp>
        <p:nvSpPr>
          <p:cNvPr id="3" name="Content Placeholder 2"/>
          <p:cNvSpPr>
            <a:spLocks noGrp="1"/>
          </p:cNvSpPr>
          <p:nvPr>
            <p:ph sz="half" idx="1"/>
          </p:nvPr>
        </p:nvSpPr>
        <p:spPr>
          <a:xfrm>
            <a:off x="320038" y="1252728"/>
            <a:ext cx="5926774" cy="4525963"/>
          </a:xfrm>
        </p:spPr>
        <p:txBody>
          <a:bodyPr/>
          <a:lstStyle/>
          <a:p>
            <a:r>
              <a:rPr lang="en-US" b="0" dirty="0" smtClean="0"/>
              <a:t>Access to tainted memory will generate and exception.</a:t>
            </a:r>
          </a:p>
          <a:p>
            <a:r>
              <a:rPr lang="en-US" b="0" dirty="0" smtClean="0"/>
              <a:t>The exception handler </a:t>
            </a:r>
            <a:r>
              <a:rPr lang="en-US" b="0" dirty="0"/>
              <a:t>w</a:t>
            </a:r>
            <a:r>
              <a:rPr lang="en-US" b="0" dirty="0" smtClean="0"/>
              <a:t>ould </a:t>
            </a:r>
            <a:r>
              <a:rPr lang="en-US" b="0" dirty="0" smtClean="0"/>
              <a:t>then strip the 16 bit taint from the address line and </a:t>
            </a:r>
            <a:r>
              <a:rPr lang="en-US" b="0" dirty="0" smtClean="0"/>
              <a:t>follow through with the access to physical memory.</a:t>
            </a:r>
          </a:p>
          <a:p>
            <a:r>
              <a:rPr lang="en-US" b="0" dirty="0" smtClean="0"/>
              <a:t>Problem:  How do we tain</a:t>
            </a:r>
            <a:r>
              <a:rPr lang="en-US" b="0" dirty="0" smtClean="0"/>
              <a:t>t the address on a 32 bit system?</a:t>
            </a:r>
          </a:p>
          <a:p>
            <a:pPr lvl="1"/>
            <a:r>
              <a:rPr lang="en-US" dirty="0" smtClean="0"/>
              <a:t>We do so by mapping the physical memory to a virtual memory region not mapped by the hardware MMU.</a:t>
            </a:r>
          </a:p>
          <a:p>
            <a:pPr lvl="1"/>
            <a:r>
              <a:rPr lang="en-US" b="0" dirty="0" smtClean="0"/>
              <a:t>In essence, we are creating a software MMU.  However, we are not limited by the page size, or having to align the physical address to a page boundary.</a:t>
            </a:r>
          </a:p>
          <a:p>
            <a:endParaRPr lang="en-US" b="0" dirty="0" smtClean="0"/>
          </a:p>
        </p:txBody>
      </p:sp>
      <p:sp>
        <p:nvSpPr>
          <p:cNvPr id="6" name="TextBox 5"/>
          <p:cNvSpPr txBox="1"/>
          <p:nvPr/>
        </p:nvSpPr>
        <p:spPr>
          <a:xfrm>
            <a:off x="6738272" y="1015425"/>
            <a:ext cx="1184940" cy="584775"/>
          </a:xfrm>
          <a:prstGeom prst="rect">
            <a:avLst/>
          </a:prstGeom>
          <a:noFill/>
          <a:ln>
            <a:solidFill>
              <a:schemeClr val="tx1"/>
            </a:solidFill>
          </a:ln>
        </p:spPr>
        <p:txBody>
          <a:bodyPr wrap="none" rtlCol="0">
            <a:spAutoFit/>
          </a:bodyPr>
          <a:lstStyle/>
          <a:p>
            <a:endParaRPr lang="en-US" sz="1600" dirty="0" smtClean="0"/>
          </a:p>
          <a:p>
            <a:r>
              <a:rPr lang="en-US" sz="1600" dirty="0" smtClean="0"/>
              <a:t>Application</a:t>
            </a:r>
          </a:p>
        </p:txBody>
      </p:sp>
      <p:sp>
        <p:nvSpPr>
          <p:cNvPr id="7" name="TextBox 6"/>
          <p:cNvSpPr txBox="1"/>
          <p:nvPr/>
        </p:nvSpPr>
        <p:spPr>
          <a:xfrm>
            <a:off x="8380412" y="1015425"/>
            <a:ext cx="926857" cy="584775"/>
          </a:xfrm>
          <a:prstGeom prst="rect">
            <a:avLst/>
          </a:prstGeom>
          <a:noFill/>
          <a:ln>
            <a:solidFill>
              <a:schemeClr val="tx1"/>
            </a:solidFill>
          </a:ln>
        </p:spPr>
        <p:txBody>
          <a:bodyPr wrap="none" rtlCol="0">
            <a:spAutoFit/>
          </a:bodyPr>
          <a:lstStyle/>
          <a:p>
            <a:pPr algn="ctr"/>
            <a:r>
              <a:rPr lang="en-US" sz="1600" dirty="0" smtClean="0"/>
              <a:t>Tainted </a:t>
            </a:r>
          </a:p>
          <a:p>
            <a:pPr algn="ctr"/>
            <a:r>
              <a:rPr lang="en-US" sz="1600" dirty="0" smtClean="0"/>
              <a:t>Memory</a:t>
            </a:r>
            <a:endParaRPr lang="en-US" sz="1600" dirty="0"/>
          </a:p>
        </p:txBody>
      </p:sp>
      <p:sp>
        <p:nvSpPr>
          <p:cNvPr id="8" name="TextBox 7"/>
          <p:cNvSpPr txBox="1"/>
          <p:nvPr/>
        </p:nvSpPr>
        <p:spPr>
          <a:xfrm>
            <a:off x="9658661" y="1015425"/>
            <a:ext cx="1083951" cy="584775"/>
          </a:xfrm>
          <a:prstGeom prst="rect">
            <a:avLst/>
          </a:prstGeom>
          <a:noFill/>
          <a:ln>
            <a:solidFill>
              <a:schemeClr val="tx1"/>
            </a:solidFill>
          </a:ln>
        </p:spPr>
        <p:txBody>
          <a:bodyPr wrap="none" rtlCol="0">
            <a:spAutoFit/>
          </a:bodyPr>
          <a:lstStyle/>
          <a:p>
            <a:endParaRPr lang="en-US" sz="1600" dirty="0" smtClean="0"/>
          </a:p>
          <a:p>
            <a:r>
              <a:rPr lang="en-US" sz="1600" dirty="0" smtClean="0"/>
              <a:t>Exception</a:t>
            </a:r>
            <a:endParaRPr lang="en-US" sz="1600" dirty="0"/>
          </a:p>
        </p:txBody>
      </p:sp>
      <p:sp>
        <p:nvSpPr>
          <p:cNvPr id="9" name="TextBox 8"/>
          <p:cNvSpPr txBox="1"/>
          <p:nvPr/>
        </p:nvSpPr>
        <p:spPr>
          <a:xfrm>
            <a:off x="11047412" y="1015425"/>
            <a:ext cx="926857" cy="584775"/>
          </a:xfrm>
          <a:prstGeom prst="rect">
            <a:avLst/>
          </a:prstGeom>
          <a:noFill/>
          <a:ln>
            <a:solidFill>
              <a:schemeClr val="tx1"/>
            </a:solidFill>
          </a:ln>
        </p:spPr>
        <p:txBody>
          <a:bodyPr wrap="none" rtlCol="0">
            <a:spAutoFit/>
          </a:bodyPr>
          <a:lstStyle/>
          <a:p>
            <a:pPr algn="ctr"/>
            <a:r>
              <a:rPr lang="en-US" sz="1600" dirty="0" smtClean="0"/>
              <a:t>Real </a:t>
            </a:r>
          </a:p>
          <a:p>
            <a:r>
              <a:rPr lang="en-US" sz="1600" dirty="0" smtClean="0"/>
              <a:t>Memory</a:t>
            </a:r>
            <a:endParaRPr lang="en-US" sz="1600" dirty="0"/>
          </a:p>
        </p:txBody>
      </p:sp>
      <p:cxnSp>
        <p:nvCxnSpPr>
          <p:cNvPr id="11" name="Straight Connector 10"/>
          <p:cNvCxnSpPr>
            <a:stCxn id="6" idx="2"/>
          </p:cNvCxnSpPr>
          <p:nvPr/>
        </p:nvCxnSpPr>
        <p:spPr>
          <a:xfrm>
            <a:off x="7330742" y="1600200"/>
            <a:ext cx="0" cy="3276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820396" y="1600200"/>
            <a:ext cx="23444" cy="3276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187825" y="1600200"/>
            <a:ext cx="12812" cy="3276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508661" y="1600200"/>
            <a:ext cx="0" cy="3276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30742" y="2282456"/>
            <a:ext cx="1479803"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810545" y="2511056"/>
            <a:ext cx="1390091" cy="266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180921" y="2777756"/>
            <a:ext cx="1329919" cy="266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0200637" y="3806456"/>
            <a:ext cx="1308024"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330742" y="4111256"/>
            <a:ext cx="2869895" cy="6893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508661" y="3120656"/>
            <a:ext cx="3007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809412" y="3120656"/>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1510840" y="3730256"/>
            <a:ext cx="2985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228012" y="914400"/>
            <a:ext cx="2617868" cy="4114800"/>
          </a:xfrm>
          <a:prstGeom prst="rect">
            <a:avLst/>
          </a:prstGeom>
          <a:solidFill>
            <a:schemeClr val="bg2">
              <a:alpha val="3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32-bit applications</a:t>
            </a:r>
            <a:endParaRPr lang="en-US" dirty="0"/>
          </a:p>
        </p:txBody>
      </p:sp>
      <p:sp>
        <p:nvSpPr>
          <p:cNvPr id="3" name="Content Placeholder 2"/>
          <p:cNvSpPr>
            <a:spLocks noGrp="1"/>
          </p:cNvSpPr>
          <p:nvPr>
            <p:ph sz="half" idx="1"/>
          </p:nvPr>
        </p:nvSpPr>
        <p:spPr/>
        <p:txBody>
          <a:bodyPr/>
          <a:lstStyle/>
          <a:p>
            <a:r>
              <a:rPr lang="en-US" b="0" dirty="0" smtClean="0"/>
              <a:t>Carve up a large region of unmapped memory into equal sized blocks.</a:t>
            </a:r>
          </a:p>
          <a:p>
            <a:r>
              <a:rPr lang="en-US" b="0" dirty="0" smtClean="0"/>
              <a:t>The memory allocator will :</a:t>
            </a:r>
          </a:p>
          <a:p>
            <a:pPr lvl="1"/>
            <a:r>
              <a:rPr lang="en-US" b="0" dirty="0" smtClean="0"/>
              <a:t>allocate both a physical block of memory as well as one of these virtual blocks.</a:t>
            </a:r>
          </a:p>
          <a:p>
            <a:pPr lvl="1"/>
            <a:r>
              <a:rPr lang="en-US" dirty="0"/>
              <a:t>u</a:t>
            </a:r>
            <a:r>
              <a:rPr lang="en-US" dirty="0" smtClean="0"/>
              <a:t>pdate a table mapping the virtual block address to its physical memory.  The table will also include the allocation size.</a:t>
            </a:r>
          </a:p>
          <a:p>
            <a:pPr lvl="1"/>
            <a:r>
              <a:rPr lang="en-US" dirty="0" smtClean="0"/>
              <a:t>return the pointer to the virtual address.</a:t>
            </a:r>
          </a:p>
          <a:p>
            <a:r>
              <a:rPr lang="en-US" b="0" dirty="0" smtClean="0"/>
              <a:t>The pointer is now tainted.  All accesses through this pointer will cause an exception, allowing the tool to sanitize the access.</a:t>
            </a:r>
          </a:p>
          <a:p>
            <a:r>
              <a:rPr lang="en-US" b="0" dirty="0" smtClean="0"/>
              <a:t>If sane, the tool will map the virtual address back to the </a:t>
            </a:r>
            <a:r>
              <a:rPr lang="en-US" b="0" dirty="0" err="1" smtClean="0"/>
              <a:t>phyiscal</a:t>
            </a:r>
            <a:r>
              <a:rPr lang="en-US" b="0" dirty="0" smtClean="0"/>
              <a:t> memory and perform the read/write.</a:t>
            </a:r>
            <a:endParaRPr lang="en-US" b="0" dirty="0"/>
          </a:p>
          <a:p>
            <a:pPr marL="0" indent="0">
              <a:buNone/>
            </a:pPr>
            <a:endParaRPr lang="en-US" b="0" dirty="0" smtClean="0"/>
          </a:p>
        </p:txBody>
      </p:sp>
      <p:sp>
        <p:nvSpPr>
          <p:cNvPr id="4" name="Rectangle 3"/>
          <p:cNvSpPr/>
          <p:nvPr/>
        </p:nvSpPr>
        <p:spPr>
          <a:xfrm>
            <a:off x="7161212" y="1600200"/>
            <a:ext cx="18288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Memory Block A </a:t>
            </a:r>
            <a:endParaRPr lang="en-US" sz="1200" b="1" dirty="0">
              <a:solidFill>
                <a:schemeClr val="tx1"/>
              </a:solidFill>
            </a:endParaRPr>
          </a:p>
        </p:txBody>
      </p:sp>
      <p:sp>
        <p:nvSpPr>
          <p:cNvPr id="5" name="Rectangle 4"/>
          <p:cNvSpPr/>
          <p:nvPr/>
        </p:nvSpPr>
        <p:spPr>
          <a:xfrm>
            <a:off x="7161212" y="2514600"/>
            <a:ext cx="18288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Memory Block B</a:t>
            </a:r>
            <a:endParaRPr lang="en-US" sz="1200" b="1" dirty="0">
              <a:solidFill>
                <a:schemeClr val="tx1"/>
              </a:solidFill>
            </a:endParaRPr>
          </a:p>
        </p:txBody>
      </p:sp>
      <p:cxnSp>
        <p:nvCxnSpPr>
          <p:cNvPr id="6" name="Straight Connector 5"/>
          <p:cNvCxnSpPr/>
          <p:nvPr/>
        </p:nvCxnSpPr>
        <p:spPr>
          <a:xfrm>
            <a:off x="7161212" y="5257800"/>
            <a:ext cx="0" cy="99060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90012" y="5257800"/>
            <a:ext cx="0" cy="91440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11"/>
          <p:cNvSpPr txBox="1"/>
          <p:nvPr/>
        </p:nvSpPr>
        <p:spPr>
          <a:xfrm>
            <a:off x="7299114" y="960340"/>
            <a:ext cx="153849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Virtual Address </a:t>
            </a:r>
          </a:p>
          <a:p>
            <a:pPr algn="ctr"/>
            <a:r>
              <a:rPr lang="en-US" sz="1600" b="1" dirty="0" smtClean="0"/>
              <a:t>Space</a:t>
            </a:r>
            <a:endParaRPr lang="en-US" sz="1600" b="1" dirty="0"/>
          </a:p>
        </p:txBody>
      </p:sp>
      <p:sp>
        <p:nvSpPr>
          <p:cNvPr id="9" name="Rectangle 8"/>
          <p:cNvSpPr/>
          <p:nvPr/>
        </p:nvSpPr>
        <p:spPr>
          <a:xfrm>
            <a:off x="7161212" y="3429000"/>
            <a:ext cx="18288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Memory Block C</a:t>
            </a:r>
            <a:endParaRPr lang="en-US" sz="1200" b="1" dirty="0">
              <a:solidFill>
                <a:schemeClr val="tx1"/>
              </a:solidFill>
            </a:endParaRPr>
          </a:p>
        </p:txBody>
      </p:sp>
      <p:sp>
        <p:nvSpPr>
          <p:cNvPr id="10" name="Rectangle 9"/>
          <p:cNvSpPr/>
          <p:nvPr/>
        </p:nvSpPr>
        <p:spPr>
          <a:xfrm>
            <a:off x="7161212" y="4343400"/>
            <a:ext cx="18288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Memory Block D</a:t>
            </a:r>
            <a:endParaRPr lang="en-US" sz="1200" b="1" dirty="0">
              <a:solidFill>
                <a:schemeClr val="tx1"/>
              </a:solidFill>
            </a:endParaRPr>
          </a:p>
        </p:txBody>
      </p:sp>
      <p:sp>
        <p:nvSpPr>
          <p:cNvPr id="21" name="Rectangle 20"/>
          <p:cNvSpPr/>
          <p:nvPr/>
        </p:nvSpPr>
        <p:spPr>
          <a:xfrm>
            <a:off x="9904412" y="1600200"/>
            <a:ext cx="1828800" cy="381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solidFill>
                <a:schemeClr val="tx1"/>
              </a:solidFill>
            </a:endParaRPr>
          </a:p>
        </p:txBody>
      </p:sp>
      <p:sp>
        <p:nvSpPr>
          <p:cNvPr id="22" name="Rectangle 21"/>
          <p:cNvSpPr/>
          <p:nvPr/>
        </p:nvSpPr>
        <p:spPr>
          <a:xfrm>
            <a:off x="9904412" y="4343400"/>
            <a:ext cx="1828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A </a:t>
            </a:r>
            <a:endParaRPr lang="en-US" sz="1200" b="1" dirty="0">
              <a:solidFill>
                <a:schemeClr val="tx1"/>
              </a:solidFill>
            </a:endParaRPr>
          </a:p>
        </p:txBody>
      </p:sp>
      <p:sp>
        <p:nvSpPr>
          <p:cNvPr id="23" name="TextBox 11"/>
          <p:cNvSpPr txBox="1"/>
          <p:nvPr/>
        </p:nvSpPr>
        <p:spPr>
          <a:xfrm>
            <a:off x="9839791" y="990600"/>
            <a:ext cx="194354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Physical Address </a:t>
            </a:r>
          </a:p>
          <a:p>
            <a:pPr algn="ctr"/>
            <a:r>
              <a:rPr lang="en-US" sz="1600" b="1" dirty="0" smtClean="0"/>
              <a:t>Space</a:t>
            </a:r>
            <a:endParaRPr lang="en-US" sz="1600" b="1" dirty="0"/>
          </a:p>
        </p:txBody>
      </p:sp>
      <p:sp>
        <p:nvSpPr>
          <p:cNvPr id="24" name="Rectangle 23"/>
          <p:cNvSpPr/>
          <p:nvPr/>
        </p:nvSpPr>
        <p:spPr>
          <a:xfrm>
            <a:off x="9904412" y="2514600"/>
            <a:ext cx="18288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a:t>
            </a:r>
            <a:r>
              <a:rPr lang="en-US" sz="1200" b="1" dirty="0">
                <a:solidFill>
                  <a:schemeClr val="tx1"/>
                </a:solidFill>
              </a:rPr>
              <a:t>B</a:t>
            </a:r>
            <a:r>
              <a:rPr lang="en-US" sz="1200" b="1" dirty="0" smtClean="0">
                <a:solidFill>
                  <a:schemeClr val="tx1"/>
                </a:solidFill>
              </a:rPr>
              <a:t> </a:t>
            </a:r>
            <a:endParaRPr lang="en-US" sz="1200" b="1" dirty="0">
              <a:solidFill>
                <a:schemeClr val="tx1"/>
              </a:solidFill>
            </a:endParaRPr>
          </a:p>
        </p:txBody>
      </p:sp>
      <p:sp>
        <p:nvSpPr>
          <p:cNvPr id="25" name="Rectangle 24"/>
          <p:cNvSpPr/>
          <p:nvPr/>
        </p:nvSpPr>
        <p:spPr>
          <a:xfrm>
            <a:off x="9904412" y="3200400"/>
            <a:ext cx="1828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a:t>
            </a:r>
            <a:r>
              <a:rPr lang="en-US" sz="1200" b="1" dirty="0">
                <a:solidFill>
                  <a:schemeClr val="tx1"/>
                </a:solidFill>
              </a:rPr>
              <a:t>C</a:t>
            </a:r>
            <a:r>
              <a:rPr lang="en-US" sz="1200" b="1" dirty="0" smtClean="0">
                <a:solidFill>
                  <a:schemeClr val="tx1"/>
                </a:solidFill>
              </a:rPr>
              <a:t> </a:t>
            </a:r>
            <a:endParaRPr lang="en-US" sz="1200" b="1" dirty="0">
              <a:solidFill>
                <a:schemeClr val="tx1"/>
              </a:solidFill>
            </a:endParaRPr>
          </a:p>
        </p:txBody>
      </p:sp>
      <p:sp>
        <p:nvSpPr>
          <p:cNvPr id="26" name="Rectangle 25"/>
          <p:cNvSpPr/>
          <p:nvPr/>
        </p:nvSpPr>
        <p:spPr>
          <a:xfrm>
            <a:off x="9904412" y="1828800"/>
            <a:ext cx="18288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D</a:t>
            </a:r>
            <a:endParaRPr lang="en-US" sz="1200" b="1" dirty="0">
              <a:solidFill>
                <a:schemeClr val="tx1"/>
              </a:solidFill>
            </a:endParaRPr>
          </a:p>
        </p:txBody>
      </p:sp>
      <p:cxnSp>
        <p:nvCxnSpPr>
          <p:cNvPr id="28" name="Straight Arrow Connector 27"/>
          <p:cNvCxnSpPr>
            <a:stCxn id="4" idx="3"/>
            <a:endCxn id="22" idx="1"/>
          </p:cNvCxnSpPr>
          <p:nvPr/>
        </p:nvCxnSpPr>
        <p:spPr>
          <a:xfrm>
            <a:off x="8990012" y="2057400"/>
            <a:ext cx="914400" cy="2438400"/>
          </a:xfrm>
          <a:prstGeom prst="straightConnector1">
            <a:avLst/>
          </a:prstGeom>
          <a:ln>
            <a:solidFill>
              <a:schemeClr val="tx1"/>
            </a:solidFill>
            <a:prstDash val="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3"/>
            <a:endCxn id="24" idx="1"/>
          </p:cNvCxnSpPr>
          <p:nvPr/>
        </p:nvCxnSpPr>
        <p:spPr>
          <a:xfrm flipV="1">
            <a:off x="8990012" y="2781300"/>
            <a:ext cx="914400" cy="190500"/>
          </a:xfrm>
          <a:prstGeom prst="straightConnector1">
            <a:avLst/>
          </a:prstGeom>
          <a:ln>
            <a:solidFill>
              <a:schemeClr val="tx1"/>
            </a:solidFill>
            <a:prstDash val="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a:endCxn id="25" idx="1"/>
          </p:cNvCxnSpPr>
          <p:nvPr/>
        </p:nvCxnSpPr>
        <p:spPr>
          <a:xfrm flipV="1">
            <a:off x="8990012" y="3352800"/>
            <a:ext cx="914400" cy="533400"/>
          </a:xfrm>
          <a:prstGeom prst="straightConnector1">
            <a:avLst/>
          </a:prstGeom>
          <a:ln>
            <a:solidFill>
              <a:schemeClr val="tx1"/>
            </a:solidFill>
            <a:prstDash val="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3"/>
            <a:endCxn id="26" idx="1"/>
          </p:cNvCxnSpPr>
          <p:nvPr/>
        </p:nvCxnSpPr>
        <p:spPr>
          <a:xfrm flipV="1">
            <a:off x="8990012" y="2095500"/>
            <a:ext cx="914400" cy="2705100"/>
          </a:xfrm>
          <a:prstGeom prst="straightConnector1">
            <a:avLst/>
          </a:prstGeom>
          <a:ln>
            <a:solidFill>
              <a:schemeClr val="tx1"/>
            </a:solidFill>
            <a:prstDash val="dash"/>
            <a:headEnd type="diamo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3" idx="0"/>
          </p:cNvCxnSpPr>
          <p:nvPr/>
        </p:nvCxnSpPr>
        <p:spPr>
          <a:xfrm rot="5400000" flipH="1" flipV="1">
            <a:off x="6253935" y="1759721"/>
            <a:ext cx="1066800" cy="747759"/>
          </a:xfrm>
          <a:prstGeom prst="bentConnector3">
            <a:avLst>
              <a:gd name="adj1" fmla="val 99834"/>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42012" y="2667000"/>
            <a:ext cx="942887" cy="646331"/>
          </a:xfrm>
          <a:prstGeom prst="rect">
            <a:avLst/>
          </a:prstGeom>
          <a:noFill/>
          <a:ln>
            <a:solidFill>
              <a:schemeClr val="tx1"/>
            </a:solidFill>
          </a:ln>
        </p:spPr>
        <p:txBody>
          <a:bodyPr wrap="none" rtlCol="0">
            <a:spAutoFit/>
          </a:bodyPr>
          <a:lstStyle/>
          <a:p>
            <a:r>
              <a:rPr lang="en-US" sz="1200" b="1" dirty="0" smtClean="0"/>
              <a:t>Return</a:t>
            </a:r>
          </a:p>
          <a:p>
            <a:r>
              <a:rPr lang="en-US" sz="1200" b="1" dirty="0" smtClean="0"/>
              <a:t>these </a:t>
            </a:r>
          </a:p>
          <a:p>
            <a:r>
              <a:rPr lang="en-US" sz="1200" b="1" dirty="0" smtClean="0"/>
              <a:t>addresses</a:t>
            </a:r>
            <a:endParaRPr lang="en-US" sz="1200" b="1" dirty="0"/>
          </a:p>
        </p:txBody>
      </p:sp>
      <p:cxnSp>
        <p:nvCxnSpPr>
          <p:cNvPr id="47" name="Straight Arrow Connector 39"/>
          <p:cNvCxnSpPr>
            <a:stCxn id="43" idx="0"/>
          </p:cNvCxnSpPr>
          <p:nvPr/>
        </p:nvCxnSpPr>
        <p:spPr>
          <a:xfrm rot="5400000" flipH="1" flipV="1">
            <a:off x="6711136" y="2216920"/>
            <a:ext cx="152400" cy="74776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39"/>
          <p:cNvCxnSpPr>
            <a:stCxn id="43" idx="2"/>
          </p:cNvCxnSpPr>
          <p:nvPr/>
        </p:nvCxnSpPr>
        <p:spPr>
          <a:xfrm rot="16200000" flipH="1">
            <a:off x="6729501" y="2997286"/>
            <a:ext cx="115669" cy="747758"/>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39"/>
          <p:cNvCxnSpPr>
            <a:stCxn id="43" idx="2"/>
          </p:cNvCxnSpPr>
          <p:nvPr/>
        </p:nvCxnSpPr>
        <p:spPr>
          <a:xfrm rot="16200000" flipH="1">
            <a:off x="6272302" y="3454484"/>
            <a:ext cx="1030071" cy="747763"/>
          </a:xfrm>
          <a:prstGeom prst="bentConnector3">
            <a:avLst>
              <a:gd name="adj1" fmla="val 9954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74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837612" y="1295400"/>
            <a:ext cx="1828800" cy="4526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Working with 32-bit applications (continued)</a:t>
            </a:r>
            <a:endParaRPr lang="en-US" dirty="0"/>
          </a:p>
        </p:txBody>
      </p:sp>
      <p:sp>
        <p:nvSpPr>
          <p:cNvPr id="3" name="Content Placeholder 2"/>
          <p:cNvSpPr>
            <a:spLocks noGrp="1"/>
          </p:cNvSpPr>
          <p:nvPr>
            <p:ph sz="half" idx="1"/>
          </p:nvPr>
        </p:nvSpPr>
        <p:spPr/>
        <p:txBody>
          <a:bodyPr/>
          <a:lstStyle/>
          <a:p>
            <a:r>
              <a:rPr lang="en-US" b="0" dirty="0" smtClean="0"/>
              <a:t>The limitation to this approach is that the tool can only track allocations whose size is smaller than the virtual block size.</a:t>
            </a:r>
          </a:p>
          <a:p>
            <a:r>
              <a:rPr lang="en-US" b="0" dirty="0" smtClean="0"/>
              <a:t>For this reason we create multiple regions of varying block sizes. </a:t>
            </a:r>
          </a:p>
          <a:p>
            <a:r>
              <a:rPr lang="en-US" b="0" dirty="0" smtClean="0"/>
              <a:t>In our system unmapped memory far exceeds the amount of physical memory.  As such, with this approach we are able to create enough regions to cover all memory allocations.</a:t>
            </a:r>
          </a:p>
        </p:txBody>
      </p:sp>
      <p:sp>
        <p:nvSpPr>
          <p:cNvPr id="4" name="Rectangle 3"/>
          <p:cNvSpPr/>
          <p:nvPr/>
        </p:nvSpPr>
        <p:spPr>
          <a:xfrm>
            <a:off x="8837612" y="1295400"/>
            <a:ext cx="1828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1</a:t>
            </a:r>
            <a:endParaRPr lang="en-US" sz="1200" b="1" dirty="0">
              <a:solidFill>
                <a:schemeClr val="tx1"/>
              </a:solidFill>
            </a:endParaRPr>
          </a:p>
        </p:txBody>
      </p:sp>
      <p:sp>
        <p:nvSpPr>
          <p:cNvPr id="5" name="Rectangle 4"/>
          <p:cNvSpPr/>
          <p:nvPr/>
        </p:nvSpPr>
        <p:spPr>
          <a:xfrm>
            <a:off x="8837612" y="3124200"/>
            <a:ext cx="18288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1</a:t>
            </a:r>
            <a:endParaRPr lang="en-US" sz="1200" b="1" dirty="0">
              <a:solidFill>
                <a:schemeClr val="tx1"/>
              </a:solidFill>
            </a:endParaRPr>
          </a:p>
        </p:txBody>
      </p:sp>
      <p:cxnSp>
        <p:nvCxnSpPr>
          <p:cNvPr id="6" name="Straight Connector 5"/>
          <p:cNvCxnSpPr/>
          <p:nvPr/>
        </p:nvCxnSpPr>
        <p:spPr>
          <a:xfrm>
            <a:off x="8837612" y="1600200"/>
            <a:ext cx="0" cy="422126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11"/>
          <p:cNvSpPr txBox="1"/>
          <p:nvPr/>
        </p:nvSpPr>
        <p:spPr>
          <a:xfrm>
            <a:off x="8975514" y="685800"/>
            <a:ext cx="153849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Virtual Address </a:t>
            </a:r>
          </a:p>
          <a:p>
            <a:pPr algn="ctr"/>
            <a:r>
              <a:rPr lang="en-US" sz="1600" b="1" dirty="0" smtClean="0"/>
              <a:t>Space</a:t>
            </a:r>
            <a:endParaRPr lang="en-US" sz="1600" b="1" dirty="0"/>
          </a:p>
        </p:txBody>
      </p:sp>
      <p:sp>
        <p:nvSpPr>
          <p:cNvPr id="27" name="Rectangle 26"/>
          <p:cNvSpPr/>
          <p:nvPr/>
        </p:nvSpPr>
        <p:spPr>
          <a:xfrm>
            <a:off x="8837612" y="2819400"/>
            <a:ext cx="1828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n</a:t>
            </a:r>
            <a:endParaRPr lang="en-US" sz="1200" b="1" dirty="0">
              <a:solidFill>
                <a:schemeClr val="tx1"/>
              </a:solidFill>
            </a:endParaRPr>
          </a:p>
        </p:txBody>
      </p:sp>
      <p:sp>
        <p:nvSpPr>
          <p:cNvPr id="32" name="Left Brace 31"/>
          <p:cNvSpPr/>
          <p:nvPr/>
        </p:nvSpPr>
        <p:spPr>
          <a:xfrm>
            <a:off x="8456612" y="1295400"/>
            <a:ext cx="304800" cy="1828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161212" y="1759803"/>
            <a:ext cx="1244251" cy="830997"/>
          </a:xfrm>
          <a:prstGeom prst="rect">
            <a:avLst/>
          </a:prstGeom>
          <a:noFill/>
          <a:ln>
            <a:noFill/>
          </a:ln>
        </p:spPr>
        <p:txBody>
          <a:bodyPr wrap="none" rtlCol="0">
            <a:spAutoFit/>
          </a:bodyPr>
          <a:lstStyle/>
          <a:p>
            <a:pPr algn="r"/>
            <a:r>
              <a:rPr lang="en-US" sz="1200" b="1" dirty="0" smtClean="0"/>
              <a:t>Region 1</a:t>
            </a:r>
          </a:p>
          <a:p>
            <a:pPr algn="r"/>
            <a:r>
              <a:rPr lang="en-US" sz="1200" b="1" dirty="0" smtClean="0"/>
              <a:t>Blocks of </a:t>
            </a:r>
          </a:p>
          <a:p>
            <a:pPr algn="r"/>
            <a:r>
              <a:rPr lang="en-US" sz="1200" b="1" dirty="0" smtClean="0"/>
              <a:t>same size</a:t>
            </a:r>
          </a:p>
          <a:p>
            <a:pPr algn="r"/>
            <a:r>
              <a:rPr lang="en-US" sz="1200" b="1" dirty="0" smtClean="0"/>
              <a:t>(i.e. 512 bytes)</a:t>
            </a:r>
            <a:endParaRPr lang="en-US" sz="1200" b="1" dirty="0"/>
          </a:p>
        </p:txBody>
      </p:sp>
      <p:sp>
        <p:nvSpPr>
          <p:cNvPr id="35" name="TextBox 34"/>
          <p:cNvSpPr txBox="1"/>
          <p:nvPr/>
        </p:nvSpPr>
        <p:spPr>
          <a:xfrm>
            <a:off x="7085012" y="3581400"/>
            <a:ext cx="1320451" cy="830997"/>
          </a:xfrm>
          <a:prstGeom prst="rect">
            <a:avLst/>
          </a:prstGeom>
          <a:noFill/>
          <a:ln>
            <a:noFill/>
          </a:ln>
        </p:spPr>
        <p:txBody>
          <a:bodyPr wrap="square" rtlCol="0">
            <a:spAutoFit/>
          </a:bodyPr>
          <a:lstStyle/>
          <a:p>
            <a:pPr algn="r"/>
            <a:r>
              <a:rPr lang="en-US" sz="1200" b="1" dirty="0" smtClean="0"/>
              <a:t>Region 2</a:t>
            </a:r>
          </a:p>
          <a:p>
            <a:pPr algn="r"/>
            <a:r>
              <a:rPr lang="en-US" sz="1200" b="1" dirty="0" smtClean="0"/>
              <a:t>Blocks of </a:t>
            </a:r>
          </a:p>
          <a:p>
            <a:pPr algn="r"/>
            <a:r>
              <a:rPr lang="en-US" sz="1200" b="1" dirty="0" smtClean="0"/>
              <a:t>same size</a:t>
            </a:r>
          </a:p>
          <a:p>
            <a:pPr algn="r"/>
            <a:r>
              <a:rPr lang="en-US" sz="1200" b="1" dirty="0" smtClean="0"/>
              <a:t>(i.e. 4KBytes)</a:t>
            </a:r>
            <a:endParaRPr lang="en-US" sz="1200" b="1" dirty="0"/>
          </a:p>
        </p:txBody>
      </p:sp>
      <p:sp>
        <p:nvSpPr>
          <p:cNvPr id="43" name="Rectangle 42"/>
          <p:cNvSpPr/>
          <p:nvPr/>
        </p:nvSpPr>
        <p:spPr>
          <a:xfrm>
            <a:off x="8837612" y="4343400"/>
            <a:ext cx="18288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Block m</a:t>
            </a:r>
            <a:endParaRPr lang="en-US" sz="1200" b="1" dirty="0">
              <a:solidFill>
                <a:schemeClr val="tx1"/>
              </a:solidFill>
            </a:endParaRPr>
          </a:p>
        </p:txBody>
      </p:sp>
      <p:cxnSp>
        <p:nvCxnSpPr>
          <p:cNvPr id="45" name="Straight Connector 44"/>
          <p:cNvCxnSpPr/>
          <p:nvPr/>
        </p:nvCxnSpPr>
        <p:spPr>
          <a:xfrm>
            <a:off x="10666412" y="1600200"/>
            <a:ext cx="0" cy="422126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a:off x="8456612" y="3124200"/>
            <a:ext cx="304800" cy="18288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p:cNvCxnSpPr>
            <a:stCxn id="4" idx="2"/>
            <a:endCxn id="27" idx="0"/>
          </p:cNvCxnSpPr>
          <p:nvPr/>
        </p:nvCxnSpPr>
        <p:spPr>
          <a:xfrm>
            <a:off x="9752012" y="1600200"/>
            <a:ext cx="0" cy="12192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3" idx="0"/>
          </p:cNvCxnSpPr>
          <p:nvPr/>
        </p:nvCxnSpPr>
        <p:spPr>
          <a:xfrm>
            <a:off x="9752012" y="3733800"/>
            <a:ext cx="0" cy="6096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8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Memory Allocation and Management</a:t>
            </a:r>
            <a:endParaRPr lang="en-US" dirty="0"/>
          </a:p>
        </p:txBody>
      </p:sp>
      <p:sp>
        <p:nvSpPr>
          <p:cNvPr id="3" name="Content Placeholder 2"/>
          <p:cNvSpPr>
            <a:spLocks noGrp="1"/>
          </p:cNvSpPr>
          <p:nvPr>
            <p:ph sz="half" idx="1"/>
          </p:nvPr>
        </p:nvSpPr>
        <p:spPr>
          <a:xfrm>
            <a:off x="320039" y="1252728"/>
            <a:ext cx="5240973" cy="4525963"/>
          </a:xfrm>
        </p:spPr>
        <p:txBody>
          <a:bodyPr/>
          <a:lstStyle/>
          <a:p>
            <a:r>
              <a:rPr lang="en-US" b="0" dirty="0" smtClean="0"/>
              <a:t>A table is maintained to map the block index back to its physical address.</a:t>
            </a:r>
          </a:p>
          <a:p>
            <a:r>
              <a:rPr lang="en-US" b="0" dirty="0" smtClean="0"/>
              <a:t>Each entry having :</a:t>
            </a:r>
          </a:p>
          <a:p>
            <a:pPr lvl="1"/>
            <a:r>
              <a:rPr lang="en-US" b="0" dirty="0" smtClean="0"/>
              <a:t>dual link list pointers to easily access both the free list, and allocation list</a:t>
            </a:r>
          </a:p>
          <a:p>
            <a:pPr lvl="1"/>
            <a:r>
              <a:rPr lang="en-US" dirty="0"/>
              <a:t>p</a:t>
            </a:r>
            <a:r>
              <a:rPr lang="en-US" dirty="0" smtClean="0"/>
              <a:t>hysical address for each block (after allocation)</a:t>
            </a:r>
          </a:p>
          <a:p>
            <a:pPr lvl="1"/>
            <a:r>
              <a:rPr lang="en-US" dirty="0"/>
              <a:t>t</a:t>
            </a:r>
            <a:r>
              <a:rPr lang="en-US" b="0" dirty="0" smtClean="0"/>
              <a:t>he size of the memory allocation</a:t>
            </a:r>
          </a:p>
          <a:p>
            <a:r>
              <a:rPr lang="en-US" b="0" dirty="0" smtClean="0"/>
              <a:t>Elements are pulled from the free list using FIFO.  It’s a best effort way to ensure recently freed blocks are not re-used immediately.</a:t>
            </a:r>
          </a:p>
          <a:p>
            <a:r>
              <a:rPr lang="en-US" b="0" dirty="0"/>
              <a:t>A mapping table is created for each region.</a:t>
            </a:r>
          </a:p>
          <a:p>
            <a:endParaRPr lang="en-US" b="0" dirty="0" smtClean="0"/>
          </a:p>
          <a:p>
            <a:endParaRPr lang="en-US" b="0" dirty="0" smtClean="0"/>
          </a:p>
        </p:txBody>
      </p:sp>
      <p:sp>
        <p:nvSpPr>
          <p:cNvPr id="27" name="Rectangle 26"/>
          <p:cNvSpPr/>
          <p:nvPr/>
        </p:nvSpPr>
        <p:spPr>
          <a:xfrm>
            <a:off x="9159239" y="11430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Physical </a:t>
            </a:r>
            <a:r>
              <a:rPr lang="en-US" sz="1200" b="1" dirty="0" err="1" smtClean="0">
                <a:solidFill>
                  <a:schemeClr val="tx1"/>
                </a:solidFill>
              </a:rPr>
              <a:t>addr</a:t>
            </a:r>
            <a:endParaRPr lang="en-US" sz="1200" b="1" dirty="0" smtClean="0">
              <a:solidFill>
                <a:schemeClr val="tx1"/>
              </a:solidFill>
            </a:endParaRPr>
          </a:p>
          <a:p>
            <a:r>
              <a:rPr lang="en-US" sz="1200" b="1" dirty="0" smtClean="0">
                <a:solidFill>
                  <a:schemeClr val="tx1"/>
                </a:solidFill>
              </a:rPr>
              <a:t> </a:t>
            </a:r>
          </a:p>
        </p:txBody>
      </p:sp>
      <p:sp>
        <p:nvSpPr>
          <p:cNvPr id="28" name="Rectangle 27"/>
          <p:cNvSpPr/>
          <p:nvPr/>
        </p:nvSpPr>
        <p:spPr>
          <a:xfrm>
            <a:off x="10378439" y="11430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a:solidFill>
                  <a:schemeClr val="tx1"/>
                </a:solidFill>
              </a:rPr>
              <a:t>A</a:t>
            </a:r>
            <a:r>
              <a:rPr lang="en-US" sz="1200" b="1" dirty="0" smtClean="0">
                <a:solidFill>
                  <a:schemeClr val="tx1"/>
                </a:solidFill>
              </a:rPr>
              <a:t>llocated size</a:t>
            </a:r>
          </a:p>
          <a:p>
            <a:r>
              <a:rPr lang="en-US" sz="1200" b="1" dirty="0" smtClean="0">
                <a:solidFill>
                  <a:schemeClr val="tx1"/>
                </a:solidFill>
              </a:rPr>
              <a:t> </a:t>
            </a:r>
          </a:p>
        </p:txBody>
      </p:sp>
      <p:sp>
        <p:nvSpPr>
          <p:cNvPr id="29" name="Rectangle 28"/>
          <p:cNvSpPr/>
          <p:nvPr/>
        </p:nvSpPr>
        <p:spPr>
          <a:xfrm>
            <a:off x="8397239" y="1143000"/>
            <a:ext cx="762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Link list</a:t>
            </a:r>
          </a:p>
          <a:p>
            <a:r>
              <a:rPr lang="en-US" sz="1200" b="1" dirty="0" smtClean="0">
                <a:solidFill>
                  <a:schemeClr val="tx1"/>
                </a:solidFill>
              </a:rPr>
              <a:t>(next)</a:t>
            </a:r>
          </a:p>
        </p:txBody>
      </p:sp>
      <p:sp>
        <p:nvSpPr>
          <p:cNvPr id="30" name="Rectangle 29"/>
          <p:cNvSpPr/>
          <p:nvPr/>
        </p:nvSpPr>
        <p:spPr>
          <a:xfrm>
            <a:off x="7635239" y="1143000"/>
            <a:ext cx="762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Link list</a:t>
            </a:r>
          </a:p>
          <a:p>
            <a:r>
              <a:rPr lang="en-US" sz="1200" b="1" dirty="0" smtClean="0">
                <a:solidFill>
                  <a:schemeClr val="tx1"/>
                </a:solidFill>
              </a:rPr>
              <a:t>(</a:t>
            </a:r>
            <a:r>
              <a:rPr lang="en-US" sz="1200" b="1" dirty="0" err="1" smtClean="0">
                <a:solidFill>
                  <a:schemeClr val="tx1"/>
                </a:solidFill>
              </a:rPr>
              <a:t>prev</a:t>
            </a:r>
            <a:r>
              <a:rPr lang="en-US" sz="1200" b="1" dirty="0" smtClean="0">
                <a:solidFill>
                  <a:schemeClr val="tx1"/>
                </a:solidFill>
              </a:rPr>
              <a:t>)</a:t>
            </a:r>
          </a:p>
        </p:txBody>
      </p:sp>
      <p:sp>
        <p:nvSpPr>
          <p:cNvPr id="32" name="Rectangle 31"/>
          <p:cNvSpPr/>
          <p:nvPr/>
        </p:nvSpPr>
        <p:spPr>
          <a:xfrm>
            <a:off x="9159239" y="16002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33" name="Rectangle 32"/>
          <p:cNvSpPr/>
          <p:nvPr/>
        </p:nvSpPr>
        <p:spPr>
          <a:xfrm>
            <a:off x="10378439" y="16002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0x2cdf670</a:t>
            </a:r>
          </a:p>
        </p:txBody>
      </p:sp>
      <p:sp>
        <p:nvSpPr>
          <p:cNvPr id="34" name="Rectangle 33"/>
          <p:cNvSpPr/>
          <p:nvPr/>
        </p:nvSpPr>
        <p:spPr>
          <a:xfrm>
            <a:off x="8397239" y="16002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35" name="Rectangle 34"/>
          <p:cNvSpPr/>
          <p:nvPr/>
        </p:nvSpPr>
        <p:spPr>
          <a:xfrm>
            <a:off x="7635239" y="16002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54" name="TextBox 17"/>
          <p:cNvSpPr txBox="1"/>
          <p:nvPr/>
        </p:nvSpPr>
        <p:spPr>
          <a:xfrm>
            <a:off x="5956080" y="1487077"/>
            <a:ext cx="1371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Free List [head]</a:t>
            </a:r>
          </a:p>
        </p:txBody>
      </p:sp>
      <p:sp>
        <p:nvSpPr>
          <p:cNvPr id="55" name="Rectangle 54"/>
          <p:cNvSpPr/>
          <p:nvPr/>
        </p:nvSpPr>
        <p:spPr>
          <a:xfrm>
            <a:off x="9159239" y="18288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56" name="Rectangle 55"/>
          <p:cNvSpPr/>
          <p:nvPr/>
        </p:nvSpPr>
        <p:spPr>
          <a:xfrm>
            <a:off x="10378439" y="18288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0x28df240</a:t>
            </a:r>
          </a:p>
        </p:txBody>
      </p:sp>
      <p:sp>
        <p:nvSpPr>
          <p:cNvPr id="57" name="Rectangle 56"/>
          <p:cNvSpPr/>
          <p:nvPr/>
        </p:nvSpPr>
        <p:spPr>
          <a:xfrm>
            <a:off x="8397239" y="18288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58" name="Rectangle 57"/>
          <p:cNvSpPr/>
          <p:nvPr/>
        </p:nvSpPr>
        <p:spPr>
          <a:xfrm>
            <a:off x="7635239" y="18288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59" name="Rectangle 58"/>
          <p:cNvSpPr/>
          <p:nvPr/>
        </p:nvSpPr>
        <p:spPr>
          <a:xfrm>
            <a:off x="9159239" y="20574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60" name="Rectangle 59"/>
          <p:cNvSpPr/>
          <p:nvPr/>
        </p:nvSpPr>
        <p:spPr>
          <a:xfrm>
            <a:off x="10378439" y="20574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 </a:t>
            </a:r>
            <a:r>
              <a:rPr lang="en-US" sz="1200" b="1" dirty="0" smtClean="0">
                <a:solidFill>
                  <a:schemeClr val="tx1"/>
                </a:solidFill>
                <a:latin typeface="Courier New" panose="02070309020205020404" pitchFamily="49" charset="0"/>
                <a:cs typeface="Courier New" panose="02070309020205020404" pitchFamily="49" charset="0"/>
              </a:rPr>
              <a:t>0</a:t>
            </a:r>
          </a:p>
        </p:txBody>
      </p:sp>
      <p:sp>
        <p:nvSpPr>
          <p:cNvPr id="61" name="Rectangle 60"/>
          <p:cNvSpPr/>
          <p:nvPr/>
        </p:nvSpPr>
        <p:spPr>
          <a:xfrm>
            <a:off x="8397239" y="20574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62" name="Rectangle 61"/>
          <p:cNvSpPr/>
          <p:nvPr/>
        </p:nvSpPr>
        <p:spPr>
          <a:xfrm>
            <a:off x="7635239" y="20574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63" name="Rectangle 62"/>
          <p:cNvSpPr/>
          <p:nvPr/>
        </p:nvSpPr>
        <p:spPr>
          <a:xfrm>
            <a:off x="9159239" y="22860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64" name="Rectangle 63"/>
          <p:cNvSpPr/>
          <p:nvPr/>
        </p:nvSpPr>
        <p:spPr>
          <a:xfrm>
            <a:off x="10378439" y="22860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0x2bce690</a:t>
            </a:r>
          </a:p>
        </p:txBody>
      </p:sp>
      <p:sp>
        <p:nvSpPr>
          <p:cNvPr id="65" name="Rectangle 64"/>
          <p:cNvSpPr/>
          <p:nvPr/>
        </p:nvSpPr>
        <p:spPr>
          <a:xfrm>
            <a:off x="8397239" y="22860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66" name="Rectangle 65"/>
          <p:cNvSpPr/>
          <p:nvPr/>
        </p:nvSpPr>
        <p:spPr>
          <a:xfrm>
            <a:off x="7635239" y="22860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67" name="Rectangle 66"/>
          <p:cNvSpPr/>
          <p:nvPr/>
        </p:nvSpPr>
        <p:spPr>
          <a:xfrm>
            <a:off x="9159239" y="25146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68" name="Rectangle 67"/>
          <p:cNvSpPr/>
          <p:nvPr/>
        </p:nvSpPr>
        <p:spPr>
          <a:xfrm>
            <a:off x="10378439" y="25146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0x2cf29a0</a:t>
            </a:r>
          </a:p>
        </p:txBody>
      </p:sp>
      <p:sp>
        <p:nvSpPr>
          <p:cNvPr id="69" name="Rectangle 68"/>
          <p:cNvSpPr/>
          <p:nvPr/>
        </p:nvSpPr>
        <p:spPr>
          <a:xfrm>
            <a:off x="8397239" y="25146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0" name="Rectangle 69"/>
          <p:cNvSpPr/>
          <p:nvPr/>
        </p:nvSpPr>
        <p:spPr>
          <a:xfrm>
            <a:off x="7635239" y="25146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1" name="Rectangle 70"/>
          <p:cNvSpPr/>
          <p:nvPr/>
        </p:nvSpPr>
        <p:spPr>
          <a:xfrm>
            <a:off x="9159239" y="27432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72" name="Rectangle 71"/>
          <p:cNvSpPr/>
          <p:nvPr/>
        </p:nvSpPr>
        <p:spPr>
          <a:xfrm>
            <a:off x="10378439" y="27432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 0</a:t>
            </a:r>
          </a:p>
        </p:txBody>
      </p:sp>
      <p:sp>
        <p:nvSpPr>
          <p:cNvPr id="73" name="Rectangle 72"/>
          <p:cNvSpPr/>
          <p:nvPr/>
        </p:nvSpPr>
        <p:spPr>
          <a:xfrm>
            <a:off x="8397239" y="27432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4" name="Rectangle 73"/>
          <p:cNvSpPr/>
          <p:nvPr/>
        </p:nvSpPr>
        <p:spPr>
          <a:xfrm>
            <a:off x="7635239" y="27432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5" name="Rectangle 74"/>
          <p:cNvSpPr/>
          <p:nvPr/>
        </p:nvSpPr>
        <p:spPr>
          <a:xfrm>
            <a:off x="9159239" y="29718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76" name="Rectangle 75"/>
          <p:cNvSpPr/>
          <p:nvPr/>
        </p:nvSpPr>
        <p:spPr>
          <a:xfrm>
            <a:off x="10378439" y="2971800"/>
            <a:ext cx="12192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 </a:t>
            </a:r>
            <a:r>
              <a:rPr lang="en-US" sz="1200" b="1" dirty="0" smtClean="0">
                <a:solidFill>
                  <a:schemeClr val="tx1"/>
                </a:solidFill>
                <a:latin typeface="Courier New" panose="02070309020205020404" pitchFamily="49" charset="0"/>
                <a:cs typeface="Courier New" panose="02070309020205020404" pitchFamily="49" charset="0"/>
              </a:rPr>
              <a:t>0</a:t>
            </a:r>
          </a:p>
        </p:txBody>
      </p:sp>
      <p:sp>
        <p:nvSpPr>
          <p:cNvPr id="77" name="Rectangle 76"/>
          <p:cNvSpPr/>
          <p:nvPr/>
        </p:nvSpPr>
        <p:spPr>
          <a:xfrm>
            <a:off x="8397239" y="29718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8" name="Rectangle 77"/>
          <p:cNvSpPr/>
          <p:nvPr/>
        </p:nvSpPr>
        <p:spPr>
          <a:xfrm>
            <a:off x="7635239" y="2971800"/>
            <a:ext cx="762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79" name="Rectangle 78"/>
          <p:cNvSpPr/>
          <p:nvPr/>
        </p:nvSpPr>
        <p:spPr>
          <a:xfrm>
            <a:off x="9159239" y="32004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80" name="Rectangle 79"/>
          <p:cNvSpPr/>
          <p:nvPr/>
        </p:nvSpPr>
        <p:spPr>
          <a:xfrm>
            <a:off x="10378439" y="32004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0x22df500</a:t>
            </a:r>
          </a:p>
        </p:txBody>
      </p:sp>
      <p:sp>
        <p:nvSpPr>
          <p:cNvPr id="81" name="Rectangle 80"/>
          <p:cNvSpPr/>
          <p:nvPr/>
        </p:nvSpPr>
        <p:spPr>
          <a:xfrm>
            <a:off x="8397239" y="32004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82" name="Rectangle 81"/>
          <p:cNvSpPr/>
          <p:nvPr/>
        </p:nvSpPr>
        <p:spPr>
          <a:xfrm>
            <a:off x="7635239" y="32004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83" name="Rectangle 82"/>
          <p:cNvSpPr/>
          <p:nvPr/>
        </p:nvSpPr>
        <p:spPr>
          <a:xfrm>
            <a:off x="9159239" y="38862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dirty="0" smtClean="0">
                <a:solidFill>
                  <a:schemeClr val="tx1"/>
                </a:solidFill>
              </a:rPr>
              <a:t> </a:t>
            </a:r>
          </a:p>
        </p:txBody>
      </p:sp>
      <p:sp>
        <p:nvSpPr>
          <p:cNvPr id="84" name="Rectangle 83"/>
          <p:cNvSpPr/>
          <p:nvPr/>
        </p:nvSpPr>
        <p:spPr>
          <a:xfrm>
            <a:off x="10378439" y="3886200"/>
            <a:ext cx="1219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Courier New" panose="02070309020205020404" pitchFamily="49" charset="0"/>
                <a:cs typeface="Courier New" panose="02070309020205020404" pitchFamily="49" charset="0"/>
              </a:rPr>
              <a:t>0x24df070</a:t>
            </a:r>
          </a:p>
        </p:txBody>
      </p:sp>
      <p:sp>
        <p:nvSpPr>
          <p:cNvPr id="85" name="Rectangle 84"/>
          <p:cNvSpPr/>
          <p:nvPr/>
        </p:nvSpPr>
        <p:spPr>
          <a:xfrm>
            <a:off x="8397239" y="38862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sp>
        <p:nvSpPr>
          <p:cNvPr id="86" name="Rectangle 85"/>
          <p:cNvSpPr/>
          <p:nvPr/>
        </p:nvSpPr>
        <p:spPr>
          <a:xfrm>
            <a:off x="7635239" y="38862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200" b="1" dirty="0" smtClean="0">
              <a:solidFill>
                <a:schemeClr val="tx1"/>
              </a:solidFill>
            </a:endParaRPr>
          </a:p>
        </p:txBody>
      </p:sp>
      <p:cxnSp>
        <p:nvCxnSpPr>
          <p:cNvPr id="88" name="Straight Connector 87"/>
          <p:cNvCxnSpPr/>
          <p:nvPr/>
        </p:nvCxnSpPr>
        <p:spPr>
          <a:xfrm>
            <a:off x="7635239" y="3429000"/>
            <a:ext cx="0" cy="57150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597639" y="3429000"/>
            <a:ext cx="0" cy="57150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0" name="TextBox 17"/>
          <p:cNvSpPr txBox="1"/>
          <p:nvPr/>
        </p:nvSpPr>
        <p:spPr>
          <a:xfrm>
            <a:off x="5561012" y="1856601"/>
            <a:ext cx="174984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Allocated List [head]</a:t>
            </a:r>
          </a:p>
        </p:txBody>
      </p:sp>
      <p:cxnSp>
        <p:nvCxnSpPr>
          <p:cNvPr id="92" name="Elbow Connector 91"/>
          <p:cNvCxnSpPr>
            <a:stCxn id="54" idx="3"/>
          </p:cNvCxnSpPr>
          <p:nvPr/>
        </p:nvCxnSpPr>
        <p:spPr>
          <a:xfrm>
            <a:off x="7327680" y="1625577"/>
            <a:ext cx="307559" cy="1231923"/>
          </a:xfrm>
          <a:prstGeom prst="bentConnector3">
            <a:avLst>
              <a:gd name="adj1" fmla="val 2234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90" idx="3"/>
            <a:endCxn id="58" idx="1"/>
          </p:cNvCxnSpPr>
          <p:nvPr/>
        </p:nvCxnSpPr>
        <p:spPr>
          <a:xfrm flipV="1">
            <a:off x="7310853" y="1943100"/>
            <a:ext cx="324386" cy="52001"/>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42836" y="1588682"/>
            <a:ext cx="1524000" cy="2514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59239" y="1590454"/>
            <a:ext cx="1219200" cy="2514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378439" y="1593112"/>
            <a:ext cx="1219200" cy="2514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17"/>
          <p:cNvSpPr txBox="1"/>
          <p:nvPr/>
        </p:nvSpPr>
        <p:spPr>
          <a:xfrm>
            <a:off x="5713412" y="4343400"/>
            <a:ext cx="914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Table for region 1 </a:t>
            </a:r>
          </a:p>
          <a:p>
            <a:pPr algn="r"/>
            <a:r>
              <a:rPr lang="en-US" sz="1200" b="1" dirty="0" smtClean="0"/>
              <a:t>(for </a:t>
            </a:r>
            <a:r>
              <a:rPr lang="en-US" sz="1200" b="1" dirty="0" err="1" smtClean="0"/>
              <a:t>blk</a:t>
            </a:r>
            <a:r>
              <a:rPr lang="en-US" sz="1200" b="1" dirty="0" smtClean="0"/>
              <a:t> of size X)</a:t>
            </a:r>
          </a:p>
        </p:txBody>
      </p:sp>
      <p:sp>
        <p:nvSpPr>
          <p:cNvPr id="94" name="TextBox 17"/>
          <p:cNvSpPr txBox="1"/>
          <p:nvPr/>
        </p:nvSpPr>
        <p:spPr>
          <a:xfrm>
            <a:off x="8532812" y="4350603"/>
            <a:ext cx="914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t>Table for region 2 </a:t>
            </a:r>
          </a:p>
          <a:p>
            <a:pPr algn="r"/>
            <a:r>
              <a:rPr lang="en-US" sz="1200" b="1" dirty="0" smtClean="0"/>
              <a:t>(for </a:t>
            </a:r>
            <a:r>
              <a:rPr lang="en-US" sz="1200" b="1" dirty="0" err="1" smtClean="0"/>
              <a:t>blk</a:t>
            </a:r>
            <a:r>
              <a:rPr lang="en-US" sz="1200" b="1" dirty="0" smtClean="0"/>
              <a:t> of size Y)</a:t>
            </a:r>
          </a:p>
        </p:txBody>
      </p:sp>
      <p:cxnSp>
        <p:nvCxnSpPr>
          <p:cNvPr id="95" name="Straight Arrow Connector 94"/>
          <p:cNvCxnSpPr/>
          <p:nvPr/>
        </p:nvCxnSpPr>
        <p:spPr>
          <a:xfrm>
            <a:off x="11504612" y="4572000"/>
            <a:ext cx="304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1504612" y="5638800"/>
            <a:ext cx="304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57" y="4343400"/>
            <a:ext cx="1981200" cy="140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447" y="4343400"/>
            <a:ext cx="1981200" cy="140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5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2" end="2"/>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03" presetID="1" presetClass="entr" presetSubtype="0" fill="hold" grpId="0" nodeType="with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4" end="4"/>
                                            </p:tx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
                                            <p:txEl>
                                              <p:pRg st="6" end="6"/>
                                            </p:tx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9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05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p:bldP spid="28" grpId="0"/>
      <p:bldP spid="29" grpId="0"/>
      <p:bldP spid="30" grpId="0"/>
      <p:bldP spid="32" grpId="0" animBg="1"/>
      <p:bldP spid="33" grpId="0" animBg="1"/>
      <p:bldP spid="34" grpId="0" animBg="1"/>
      <p:bldP spid="35" grpId="0" animBg="1"/>
      <p:bldP spid="54"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0" grpId="0"/>
      <p:bldP spid="4" grpId="0" animBg="1"/>
      <p:bldP spid="5" grpId="0" animBg="1"/>
      <p:bldP spid="52" grpId="0" animBg="1"/>
      <p:bldP spid="91" grpId="0"/>
      <p:bldP spid="94" grpId="0"/>
    </p:bldLst>
  </p:timing>
</p:sld>
</file>

<file path=ppt/theme/theme1.xml><?xml version="1.0" encoding="utf-8"?>
<a:theme xmlns:a="http://schemas.openxmlformats.org/drawingml/2006/main" name="Ciena Template (Light)">
  <a:themeElements>
    <a:clrScheme name="Ciena 2016 Light">
      <a:dk1>
        <a:srgbClr val="000000"/>
      </a:dk1>
      <a:lt1>
        <a:srgbClr val="FFFFFF"/>
      </a:lt1>
      <a:dk2>
        <a:srgbClr val="343642"/>
      </a:dk2>
      <a:lt2>
        <a:srgbClr val="CED0D2"/>
      </a:lt2>
      <a:accent1>
        <a:srgbClr val="C71C2C"/>
      </a:accent1>
      <a:accent2>
        <a:srgbClr val="F58025"/>
      </a:accent2>
      <a:accent3>
        <a:srgbClr val="E7A40F"/>
      </a:accent3>
      <a:accent4>
        <a:srgbClr val="800A68"/>
      </a:accent4>
      <a:accent5>
        <a:srgbClr val="284EC4"/>
      </a:accent5>
      <a:accent6>
        <a:srgbClr val="00AE86"/>
      </a:accent6>
      <a:hlink>
        <a:srgbClr val="C71C2C"/>
      </a:hlink>
      <a:folHlink>
        <a:srgbClr val="3436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e11b7f6f7ae48c4bac95dda1f95f3a3 xmlns="d074f48e-f360-455a-845f-b4bdec4a4f2a">
      <Terms xmlns="http://schemas.microsoft.com/office/infopath/2007/PartnerControls">
        <TermInfo xmlns="http://schemas.microsoft.com/office/infopath/2007/PartnerControls">
          <TermName xmlns="http://schemas.microsoft.com/office/infopath/2007/PartnerControls">English (US)</TermName>
          <TermId xmlns="http://schemas.microsoft.com/office/infopath/2007/PartnerControls">0836cba8-9aee-48f4-a2a8-dcd9371a478e</TermId>
        </TermInfo>
      </Terms>
    </ne11b7f6f7ae48c4bac95dda1f95f3a3>
    <Presenter_x0027_s_x0020_Name xmlns="d074f48e-f360-455a-845f-b4bdec4a4f2a">
      <UserInfo>
        <DisplayName/>
        <AccountId xsi:nil="true"/>
        <AccountType/>
      </UserInfo>
    </Presenter_x0027_s_x0020_Name>
    <Presentation_x0020_Date xmlns="d074f48e-f360-455a-845f-b4bdec4a4f2a" xsi:nil="true"/>
    <CategoryDescription xmlns="http://schemas.microsoft.com/sharepoint.v3" xsi:nil="true"/>
    <TaxCatchAll xmlns="d074f48e-f360-455a-845f-b4bdec4a4f2a">
      <Value>1</Value>
    </TaxCatchAll>
    <g2e2a4c56ab24aa09698ab6705408da5 xmlns="d074f48e-f360-455a-845f-b4bdec4a4f2a">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c595faa1-c2b6-47de-8f3a-020b6ecaf608</TermId>
        </TermInfo>
      </Terms>
    </g2e2a4c56ab24aa09698ab6705408da5>
    <d5dbe4f83fe64b3f945273a783281dd2 xmlns="d074f48e-f360-455a-845f-b4bdec4a4f2a">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1b2add5f-0d5d-482c-b647-69a4e608943e</TermId>
        </TermInfo>
        <TermInfo xmlns="http://schemas.microsoft.com/office/infopath/2007/PartnerControls">
          <TermName xmlns="http://schemas.microsoft.com/office/infopath/2007/PartnerControls">Template</TermName>
          <TermId xmlns="http://schemas.microsoft.com/office/infopath/2007/PartnerControls">2e8bda84-7659-43f0-a29e-823fa95ef228</TermId>
        </TermInfo>
      </Terms>
    </d5dbe4f83fe64b3f945273a783281dd2>
    <fbe36335f4b84345bac063fb20d54e0a xmlns="d074f48e-f360-455a-845f-b4bdec4a4f2a">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e16d9da3-7e76-4443-9c83-3624d61c2b79</TermId>
        </TermInfo>
      </Terms>
    </fbe36335f4b84345bac063fb20d54e0a>
    <f133857b06424eb49197b89bfe12f825 xmlns="d074f48e-f360-455a-845f-b4bdec4a4f2a">
      <Terms xmlns="http://schemas.microsoft.com/office/infopath/2007/PartnerControls">
        <TermInfo xmlns="http://schemas.microsoft.com/office/infopath/2007/PartnerControls">
          <TermName xmlns="http://schemas.microsoft.com/office/infopath/2007/PartnerControls">Ciena</TermName>
          <TermId xmlns="http://schemas.microsoft.com/office/infopath/2007/PartnerControls">bbdf1c9c-497b-4a52-883f-169566d87962</TermId>
        </TermInfo>
      </Terms>
    </f133857b06424eb49197b89bfe12f825>
    <accf37a4905a46c3865951899928f950 xmlns="d074f48e-f360-455a-845f-b4bdec4a4f2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4c61804f-0363-4bca-a6f9-5f21948d175a</TermId>
        </TermInfo>
      </Terms>
    </accf37a4905a46c3865951899928f950>
  </documentManagement>
</p:properties>
</file>

<file path=customXml/item2.xml><?xml version="1.0" encoding="utf-8"?>
<?mso-contentType ?>
<SharedContentType xmlns="Microsoft.SharePoint.Taxonomy.ContentTypeSync" SourceId="cf33bcbd-07f0-4e60-9703-9185c97e2d54" ContentTypeId="0x01010013641EE9E9C8874B91DAC3FED085C7E403"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iena Presentation" ma:contentTypeID="0x01010013641EE9E9C8874B91DAC3FED085C7E403007CD26690971E0A458325F342DAEDAE08" ma:contentTypeVersion="72" ma:contentTypeDescription="" ma:contentTypeScope="" ma:versionID="5a6c5817a2327b45dda55cfe0da517e1">
  <xsd:schema xmlns:xsd="http://www.w3.org/2001/XMLSchema" xmlns:xs="http://www.w3.org/2001/XMLSchema" xmlns:p="http://schemas.microsoft.com/office/2006/metadata/properties" xmlns:ns2="http://schemas.microsoft.com/sharepoint.v3" xmlns:ns3="d074f48e-f360-455a-845f-b4bdec4a4f2a" targetNamespace="http://schemas.microsoft.com/office/2006/metadata/properties" ma:root="true" ma:fieldsID="cc8dba2a1b5556d320050782bd528dfa" ns2:_="" ns3:_="">
    <xsd:import namespace="http://schemas.microsoft.com/sharepoint.v3"/>
    <xsd:import namespace="d074f48e-f360-455a-845f-b4bdec4a4f2a"/>
    <xsd:element name="properties">
      <xsd:complexType>
        <xsd:sequence>
          <xsd:element name="documentManagement">
            <xsd:complexType>
              <xsd:all>
                <xsd:element ref="ns2:CategoryDescription" minOccurs="0"/>
                <xsd:element ref="ns3:Presenter_x0027_s_x0020_Name" minOccurs="0"/>
                <xsd:element ref="ns3:Presentation_x0020_Date" minOccurs="0"/>
                <xsd:element ref="ns3:TaxCatchAll" minOccurs="0"/>
                <xsd:element ref="ns3:TaxCatchAllLabel" minOccurs="0"/>
                <xsd:element ref="ns3:fbe36335f4b84345bac063fb20d54e0a" minOccurs="0"/>
                <xsd:element ref="ns3:g2e2a4c56ab24aa09698ab6705408da5" minOccurs="0"/>
                <xsd:element ref="ns3:d5dbe4f83fe64b3f945273a783281dd2" minOccurs="0"/>
                <xsd:element ref="ns3:ne11b7f6f7ae48c4bac95dda1f95f3a3" minOccurs="0"/>
                <xsd:element ref="ns3:accf37a4905a46c3865951899928f950" minOccurs="0"/>
                <xsd:element ref="ns3:f133857b06424eb49197b89bfe12f82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74f48e-f360-455a-845f-b4bdec4a4f2a" elementFormDefault="qualified">
    <xsd:import namespace="http://schemas.microsoft.com/office/2006/documentManagement/types"/>
    <xsd:import namespace="http://schemas.microsoft.com/office/infopath/2007/PartnerControls"/>
    <xsd:element name="Presenter_x0027_s_x0020_Name" ma:index="3" nillable="true" ma:displayName="Presenter" ma:list="UserInfo" ma:SharePointGroup="0" ma:internalName="Presenter_x0027_s_x0020_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esentation_x0020_Date" ma:index="4" nillable="true" ma:displayName="Presentation Date" ma:format="DateOnly" ma:internalName="Presentation_x0020_Date">
      <xsd:simpleType>
        <xsd:restriction base="dms:DateTime"/>
      </xsd:simpleType>
    </xsd:element>
    <xsd:element name="TaxCatchAll" ma:index="17" nillable="true" ma:displayName="Taxonomy Catch All Column" ma:hidden="true" ma:list="{24e9b931-3f49-4035-8946-0ee16efc3671}" ma:internalName="TaxCatchAll" ma:showField="CatchAllData" ma:web="5141445a-b804-4c91-afa3-6e18cf4b16fd">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24e9b931-3f49-4035-8946-0ee16efc3671}" ma:internalName="TaxCatchAllLabel" ma:readOnly="true" ma:showField="CatchAllDataLabel" ma:web="5141445a-b804-4c91-afa3-6e18cf4b16fd">
      <xsd:complexType>
        <xsd:complexContent>
          <xsd:extension base="dms:MultiChoiceLookup">
            <xsd:sequence>
              <xsd:element name="Value" type="dms:Lookup" maxOccurs="unbounded" minOccurs="0" nillable="true"/>
            </xsd:sequence>
          </xsd:extension>
        </xsd:complexContent>
      </xsd:complexType>
    </xsd:element>
    <xsd:element name="fbe36335f4b84345bac063fb20d54e0a" ma:index="19" nillable="true" ma:taxonomy="true" ma:internalName="fbe36335f4b84345bac063fb20d54e0a" ma:taxonomyFieldName="Dept" ma:displayName="Department(s)" ma:default="" ma:fieldId="{fbe36335-f4b8-4345-bac0-63fb20d54e0a}" ma:taxonomyMulti="true" ma:sspId="cf33bcbd-07f0-4e60-9703-9185c97e2d54" ma:termSetId="d43397c3-ef3a-47e4-9680-a731183a6566" ma:anchorId="00000000-0000-0000-0000-000000000000" ma:open="false" ma:isKeyword="false">
      <xsd:complexType>
        <xsd:sequence>
          <xsd:element ref="pc:Terms" minOccurs="0" maxOccurs="1"/>
        </xsd:sequence>
      </xsd:complexType>
    </xsd:element>
    <xsd:element name="g2e2a4c56ab24aa09698ab6705408da5" ma:index="20" nillable="true" ma:taxonomy="true" ma:internalName="g2e2a4c56ab24aa09698ab6705408da5" ma:taxonomyFieldName="Office_x0020_Location" ma:displayName="Location(s)" ma:default="" ma:fieldId="{02e2a4c5-6ab2-4aa0-9698-ab6705408da5}" ma:taxonomyMulti="true" ma:sspId="cf33bcbd-07f0-4e60-9703-9185c97e2d54" ma:termSetId="c628b79a-be1b-4631-bf07-8cf3cb363954" ma:anchorId="00000000-0000-0000-0000-000000000000" ma:open="false" ma:isKeyword="false">
      <xsd:complexType>
        <xsd:sequence>
          <xsd:element ref="pc:Terms" minOccurs="0" maxOccurs="1"/>
        </xsd:sequence>
      </xsd:complexType>
    </xsd:element>
    <xsd:element name="d5dbe4f83fe64b3f945273a783281dd2" ma:index="21" nillable="true" ma:taxonomy="true" ma:internalName="d5dbe4f83fe64b3f945273a783281dd2" ma:taxonomyFieldName="Ciena_x0020_Category" ma:displayName="Ciena Category" ma:default="" ma:fieldId="{d5dbe4f8-3fe6-4b3f-9452-73a783281dd2}" ma:taxonomyMulti="true" ma:sspId="cf33bcbd-07f0-4e60-9703-9185c97e2d54" ma:termSetId="048cc8de-da1a-4c69-9c84-1aab7d75056b" ma:anchorId="00000000-0000-0000-0000-000000000000" ma:open="false" ma:isKeyword="false">
      <xsd:complexType>
        <xsd:sequence>
          <xsd:element ref="pc:Terms" minOccurs="0" maxOccurs="1"/>
        </xsd:sequence>
      </xsd:complexType>
    </xsd:element>
    <xsd:element name="ne11b7f6f7ae48c4bac95dda1f95f3a3" ma:index="22" nillable="true" ma:taxonomy="true" ma:internalName="ne11b7f6f7ae48c4bac95dda1f95f3a3" ma:taxonomyFieldName="Ciena_x0020_Language" ma:displayName="Document Language" ma:default="1;#English (US)|0836cba8-9aee-48f4-a2a8-dcd9371a478e" ma:fieldId="{7e11b7f6-f7ae-48c4-bac9-5dda1f95f3a3}" ma:sspId="cf33bcbd-07f0-4e60-9703-9185c97e2d54" ma:termSetId="a7f4db07-8030-433f-936f-1976b2969fd7" ma:anchorId="00000000-0000-0000-0000-000000000000" ma:open="false" ma:isKeyword="false">
      <xsd:complexType>
        <xsd:sequence>
          <xsd:element ref="pc:Terms" minOccurs="0" maxOccurs="1"/>
        </xsd:sequence>
      </xsd:complexType>
    </xsd:element>
    <xsd:element name="accf37a4905a46c3865951899928f950" ma:index="23" nillable="true" ma:taxonomy="true" ma:internalName="accf37a4905a46c3865951899928f950" ma:taxonomyFieldName="Security_x0020_Classification" ma:displayName="Security Classification" ma:default="2;#Internal|4c61804f-0363-4bca-a6f9-5f21948d175a" ma:fieldId="{accf37a4-905a-46c3-8659-51899928f950}" ma:sspId="cf33bcbd-07f0-4e60-9703-9185c97e2d54" ma:termSetId="37cfb9db-0960-4f75-98d0-f9f4e811659b" ma:anchorId="00000000-0000-0000-0000-000000000000" ma:open="false" ma:isKeyword="false">
      <xsd:complexType>
        <xsd:sequence>
          <xsd:element ref="pc:Terms" minOccurs="0" maxOccurs="1"/>
        </xsd:sequence>
      </xsd:complexType>
    </xsd:element>
    <xsd:element name="f133857b06424eb49197b89bfe12f825" ma:index="24" nillable="true" ma:taxonomy="true" ma:internalName="f133857b06424eb49197b89bfe12f825" ma:taxonomyFieldName="Company_x0028_s_x0029_" ma:displayName="Company(s)" ma:readOnly="false" ma:default="246;#Ciena|bbdf1c9c-497b-4a52-883f-169566d87962" ma:fieldId="{f133857b-0642-4eb4-9197-b89bfe12f825}" ma:taxonomyMulti="true" ma:sspId="cf33bcbd-07f0-4e60-9703-9185c97e2d54" ma:termSetId="e147c383-26a2-45d5-83ef-4feeeb2435f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739C5-07E7-404B-B106-96EFAACB2E7F}">
  <ds:schemaRefs>
    <ds:schemaRef ds:uri="http://schemas.microsoft.com/office/2006/metadata/propertie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d074f48e-f360-455a-845f-b4bdec4a4f2a"/>
    <ds:schemaRef ds:uri="http://schemas.microsoft.com/sharepoint.v3"/>
  </ds:schemaRefs>
</ds:datastoreItem>
</file>

<file path=customXml/itemProps2.xml><?xml version="1.0" encoding="utf-8"?>
<ds:datastoreItem xmlns:ds="http://schemas.openxmlformats.org/officeDocument/2006/customXml" ds:itemID="{672B1C5E-701C-40CB-9552-ED2E0FC91C50}">
  <ds:schemaRefs>
    <ds:schemaRef ds:uri="Microsoft.SharePoint.Taxonomy.ContentTypeSync"/>
  </ds:schemaRefs>
</ds:datastoreItem>
</file>

<file path=customXml/itemProps3.xml><?xml version="1.0" encoding="utf-8"?>
<ds:datastoreItem xmlns:ds="http://schemas.openxmlformats.org/officeDocument/2006/customXml" ds:itemID="{07E921DE-D31B-45F9-A41C-6CC89670DB22}">
  <ds:schemaRefs>
    <ds:schemaRef ds:uri="http://schemas.microsoft.com/sharepoint/v3/contenttype/forms"/>
  </ds:schemaRefs>
</ds:datastoreItem>
</file>

<file path=customXml/itemProps4.xml><?xml version="1.0" encoding="utf-8"?>
<ds:datastoreItem xmlns:ds="http://schemas.openxmlformats.org/officeDocument/2006/customXml" ds:itemID="{E864FC06-BF8A-4BBB-9732-BA2311E5C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74f48e-f360-455a-845f-b4bdec4a4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23341</TotalTime>
  <Words>1260</Words>
  <Application>Microsoft Office PowerPoint</Application>
  <PresentationFormat>Custom</PresentationFormat>
  <Paragraphs>209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Ciena Template (Light)</vt:lpstr>
      <vt:lpstr>Data Watch</vt:lpstr>
      <vt:lpstr>Overview</vt:lpstr>
      <vt:lpstr>Problem Summary</vt:lpstr>
      <vt:lpstr>Overview</vt:lpstr>
      <vt:lpstr>Address Watchpoints (inspiration…)</vt:lpstr>
      <vt:lpstr>Address Watchpoints (continued…)</vt:lpstr>
      <vt:lpstr>Working with 32-bit applications</vt:lpstr>
      <vt:lpstr>Working with 32-bit applications (continued)</vt:lpstr>
      <vt:lpstr>Tool Memory Allocation and Management</vt:lpstr>
      <vt:lpstr>Tool Memory Allocation and Management (continued…)</vt:lpstr>
      <vt:lpstr>Runtime Execution</vt:lpstr>
      <vt:lpstr>Other applications</vt:lpstr>
      <vt:lpstr>Where to next?</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Ciena Corporate Presentation</dc:title>
  <dc:creator>Tetreault, Francois</dc:creator>
  <cp:lastModifiedBy>Puncher, Jason</cp:lastModifiedBy>
  <cp:revision>291</cp:revision>
  <cp:lastPrinted>2016-11-30T20:06:59Z</cp:lastPrinted>
  <dcterms:created xsi:type="dcterms:W3CDTF">2016-07-11T18:41:08Z</dcterms:created>
  <dcterms:modified xsi:type="dcterms:W3CDTF">2016-12-14T20:02:14Z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627930a8c7a4b988fc177e45e02f93d">
    <vt:lpwstr/>
  </property>
  <property fmtid="{D5CDD505-2E9C-101B-9397-08002B2CF9AE}" pid="3" name="Company(s)">
    <vt:lpwstr>246;#Ciena|bbdf1c9c-497b-4a52-883f-169566d87962</vt:lpwstr>
  </property>
  <property fmtid="{D5CDD505-2E9C-101B-9397-08002B2CF9AE}" pid="4" name="Solution">
    <vt:lpwstr/>
  </property>
  <property fmtid="{D5CDD505-2E9C-101B-9397-08002B2CF9AE}" pid="5" name="bf9c41356b1d4dedba9df2c3f15f5b33">
    <vt:lpwstr/>
  </property>
  <property fmtid="{D5CDD505-2E9C-101B-9397-08002B2CF9AE}" pid="6" name="nb9954a382a84e20849e9e22657edee6">
    <vt:lpwstr/>
  </property>
  <property fmtid="{D5CDD505-2E9C-101B-9397-08002B2CF9AE}" pid="7" name="CienaProduct">
    <vt:lpwstr/>
  </property>
  <property fmtid="{D5CDD505-2E9C-101B-9397-08002B2CF9AE}" pid="8" name="ContentTypeId">
    <vt:lpwstr>0x01010013641EE9E9C8874B91DAC3FED085C7E403007CD26690971E0A458325F342DAEDAE08</vt:lpwstr>
  </property>
  <property fmtid="{D5CDD505-2E9C-101B-9397-08002B2CF9AE}" pid="9" name="Market Segment">
    <vt:lpwstr/>
  </property>
  <property fmtid="{D5CDD505-2E9C-101B-9397-08002B2CF9AE}" pid="10" name="FormName">
    <vt:lpwstr>Ciena Corporate Template</vt:lpwstr>
  </property>
  <property fmtid="{D5CDD505-2E9C-101B-9397-08002B2CF9AE}" pid="11" name="Agile Document Type">
    <vt:lpwstr/>
  </property>
  <property fmtid="{D5CDD505-2E9C-101B-9397-08002B2CF9AE}" pid="12" name="f2f33f7e853f48e78b3cbdd361ac0ca1">
    <vt:lpwstr/>
  </property>
  <property fmtid="{D5CDD505-2E9C-101B-9397-08002B2CF9AE}" pid="13" name="j1a062fdb6f446c9bdd38386ba563e6e">
    <vt:lpwstr/>
  </property>
  <property fmtid="{D5CDD505-2E9C-101B-9397-08002B2CF9AE}" pid="14" name="Product Family">
    <vt:lpwstr/>
  </property>
  <property fmtid="{D5CDD505-2E9C-101B-9397-08002B2CF9AE}" pid="15" name="Office Location">
    <vt:lpwstr>8;#Global|c595faa1-c2b6-47de-8f3a-020b6ecaf608</vt:lpwstr>
  </property>
  <property fmtid="{D5CDD505-2E9C-101B-9397-08002B2CF9AE}" pid="16" name="m010858cbb3341969c22a71b9f698aa2">
    <vt:lpwstr/>
  </property>
  <property fmtid="{D5CDD505-2E9C-101B-9397-08002B2CF9AE}" pid="17" name="ShowInCatalog">
    <vt:bool>true</vt:bool>
  </property>
  <property fmtid="{D5CDD505-2E9C-101B-9397-08002B2CF9AE}" pid="18" name="Dept">
    <vt:lpwstr>55;#Marketing ＆ Communications|e16d9da3-7e76-4443-9c83-3624d61c2b79</vt:lpwstr>
  </property>
  <property fmtid="{D5CDD505-2E9C-101B-9397-08002B2CF9AE}" pid="19" name="Ciena_x0020_Language">
    <vt:lpwstr>1;#English (US)|0836cba8-9aee-48f4-a2a8-dcd9371a478e</vt:lpwstr>
  </property>
  <property fmtid="{D5CDD505-2E9C-101B-9397-08002B2CF9AE}" pid="20" name="System">
    <vt:lpwstr/>
  </property>
  <property fmtid="{D5CDD505-2E9C-101B-9397-08002B2CF9AE}" pid="21" name="Ciena Category">
    <vt:lpwstr>296;#Branding|1b2add5f-0d5d-482c-b647-69a4e608943e;#380;#Template|2e8bda84-7659-43f0-a29e-823fa95ef228</vt:lpwstr>
  </property>
  <property fmtid="{D5CDD505-2E9C-101B-9397-08002B2CF9AE}" pid="22" name="Ciena Language">
    <vt:lpwstr>1;#English (US)|0836cba8-9aee-48f4-a2a8-dcd9371a478e</vt:lpwstr>
  </property>
  <property fmtid="{D5CDD505-2E9C-101B-9397-08002B2CF9AE}" pid="23" name="Security Classification">
    <vt:lpwstr>2;#Internal|4c61804f-0363-4bca-a6f9-5f21948d175a</vt:lpwstr>
  </property>
</Properties>
</file>